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5" r:id="rId5"/>
    <p:sldId id="263" r:id="rId6"/>
    <p:sldId id="260" r:id="rId7"/>
    <p:sldId id="262" r:id="rId8"/>
    <p:sldId id="261" r:id="rId9"/>
    <p:sldId id="264"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8DCDE75-89FD-47D4-96B5-7D53BD2E92D4}" type="datetimeFigureOut">
              <a:rPr lang="hu-HU" smtClean="0"/>
              <a:pPr/>
              <a:t>2014.06.09.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DCDE75-89FD-47D4-96B5-7D53BD2E92D4}" type="datetimeFigureOut">
              <a:rPr lang="hu-HU" smtClean="0"/>
              <a:pPr/>
              <a:t>2014.06.09.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DCDE75-89FD-47D4-96B5-7D53BD2E92D4}" type="datetimeFigureOut">
              <a:rPr lang="hu-HU" smtClean="0"/>
              <a:pPr/>
              <a:t>2014.06.09.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DCDE75-89FD-47D4-96B5-7D53BD2E92D4}" type="datetimeFigureOut">
              <a:rPr lang="hu-HU" smtClean="0"/>
              <a:pPr/>
              <a:t>2014.06.09.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8DCDE75-89FD-47D4-96B5-7D53BD2E92D4}" type="datetimeFigureOut">
              <a:rPr lang="hu-HU" smtClean="0"/>
              <a:pPr/>
              <a:t>2014.06.09.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8DCDE75-89FD-47D4-96B5-7D53BD2E92D4}" type="datetimeFigureOut">
              <a:rPr lang="hu-HU" smtClean="0"/>
              <a:pPr/>
              <a:t>2014.06.09.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8DCDE75-89FD-47D4-96B5-7D53BD2E92D4}" type="datetimeFigureOut">
              <a:rPr lang="hu-HU" smtClean="0"/>
              <a:pPr/>
              <a:t>2014.06.09.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8DCDE75-89FD-47D4-96B5-7D53BD2E92D4}" type="datetimeFigureOut">
              <a:rPr lang="hu-HU" smtClean="0"/>
              <a:pPr/>
              <a:t>2014.06.09.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8DCDE75-89FD-47D4-96B5-7D53BD2E92D4}" type="datetimeFigureOut">
              <a:rPr lang="hu-HU" smtClean="0"/>
              <a:pPr/>
              <a:t>2014.06.09.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8DCDE75-89FD-47D4-96B5-7D53BD2E92D4}" type="datetimeFigureOut">
              <a:rPr lang="hu-HU" smtClean="0"/>
              <a:pPr/>
              <a:t>2014.06.09.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8DCDE75-89FD-47D4-96B5-7D53BD2E92D4}" type="datetimeFigureOut">
              <a:rPr lang="hu-HU" smtClean="0"/>
              <a:pPr/>
              <a:t>2014.06.09.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CDE75-89FD-47D4-96B5-7D53BD2E92D4}" type="datetimeFigureOut">
              <a:rPr lang="hu-HU" smtClean="0"/>
              <a:pPr/>
              <a:t>2014.06.09.</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01B6B-DBA4-45B4-AC3D-5BEE23A6DF66}"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fueleconomy.gov/feg/climate.shtml" TargetMode="External"/><Relationship Id="rId3" Type="http://schemas.openxmlformats.org/officeDocument/2006/relationships/hyperlink" Target="http://www.50yearforecast.org/" TargetMode="External"/><Relationship Id="rId7" Type="http://schemas.openxmlformats.org/officeDocument/2006/relationships/hyperlink" Target="http://environment.about.com/od/globalwarming/tp/globalwarmtips.htm" TargetMode="External"/><Relationship Id="rId12" Type="http://schemas.openxmlformats.org/officeDocument/2006/relationships/hyperlink" Target="http://www.greenpeace.org/international/en/campaigns/climate-change/impacts/sea_level_rise/" TargetMode="External"/><Relationship Id="rId2" Type="http://schemas.openxmlformats.org/officeDocument/2006/relationships/hyperlink" Target="http://www.epa.gov/climatechange/science/future.html" TargetMode="External"/><Relationship Id="rId1" Type="http://schemas.openxmlformats.org/officeDocument/2006/relationships/slideLayout" Target="../slideLayouts/slideLayout2.xml"/><Relationship Id="rId6" Type="http://schemas.openxmlformats.org/officeDocument/2006/relationships/hyperlink" Target="http://www.greenpeace.org.uk/climate/solutions" TargetMode="External"/><Relationship Id="rId11" Type="http://schemas.openxmlformats.org/officeDocument/2006/relationships/hyperlink" Target="http://www.scientificamerican.com/article.cfm?id=population-growth-climate-change" TargetMode="External"/><Relationship Id="rId5" Type="http://schemas.openxmlformats.org/officeDocument/2006/relationships/hyperlink" Target="http://www.climateadaptation.eu/" TargetMode="External"/><Relationship Id="rId10" Type="http://schemas.openxmlformats.org/officeDocument/2006/relationships/hyperlink" Target="http://www.theguardian.com/environment/2012/sep/19/climate-change-affect-food-production" TargetMode="External"/><Relationship Id="rId4" Type="http://schemas.openxmlformats.org/officeDocument/2006/relationships/hyperlink" Target="http://www.telegraph.co.uk/earth/earthnews/6236690/Met-Office-catastrophic-climate-change-could-happen-with-50-years.html" TargetMode="External"/><Relationship Id="rId9" Type="http://schemas.openxmlformats.org/officeDocument/2006/relationships/hyperlink" Target="http://en.wikipedia.org/wiki/Effects_of_climate_change_on_human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ott.net/image/image/516/full/climate_change.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5033"/>
          <a:stretch/>
        </p:blipFill>
        <p:spPr bwMode="auto">
          <a:xfrm>
            <a:off x="0" y="-571528"/>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3415680"/>
            <a:ext cx="8229600" cy="1143000"/>
          </a:xfrm>
        </p:spPr>
        <p:txBody>
          <a:bodyPr>
            <a:noAutofit/>
          </a:bodyPr>
          <a:lstStyle/>
          <a:p>
            <a:endParaRPr lang="en-GB" sz="6600" dirty="0">
              <a:solidFill>
                <a:schemeClr val="bg1"/>
              </a:solidFill>
            </a:endParaRPr>
          </a:p>
        </p:txBody>
      </p:sp>
      <p:sp>
        <p:nvSpPr>
          <p:cNvPr id="4" name="TextBox 3"/>
          <p:cNvSpPr txBox="1"/>
          <p:nvPr/>
        </p:nvSpPr>
        <p:spPr>
          <a:xfrm>
            <a:off x="179512" y="116632"/>
            <a:ext cx="7951216" cy="2677656"/>
          </a:xfrm>
          <a:prstGeom prst="rect">
            <a:avLst/>
          </a:prstGeom>
          <a:noFill/>
        </p:spPr>
        <p:txBody>
          <a:bodyPr wrap="none" rtlCol="0">
            <a:spAutoFit/>
          </a:bodyPr>
          <a:lstStyle/>
          <a:p>
            <a:r>
              <a:rPr lang="en-GB" sz="2400" dirty="0" smtClean="0"/>
              <a:t>Elspeth, Lily, Olivia, Alma, Adele, Mollie, Millie, Martha, </a:t>
            </a:r>
          </a:p>
          <a:p>
            <a:r>
              <a:rPr lang="en-GB" sz="2400" dirty="0" smtClean="0"/>
              <a:t>Lizzie, Eden (Scotland)</a:t>
            </a:r>
          </a:p>
          <a:p>
            <a:r>
              <a:rPr lang="en-GB" sz="2400" dirty="0" smtClean="0"/>
              <a:t>Phillip, Alex (Germany)</a:t>
            </a:r>
          </a:p>
          <a:p>
            <a:r>
              <a:rPr lang="en-GB" sz="2400" dirty="0" err="1" smtClean="0"/>
              <a:t>Eszter</a:t>
            </a:r>
            <a:r>
              <a:rPr lang="en-GB" sz="2400" dirty="0" smtClean="0"/>
              <a:t> (Hungary)</a:t>
            </a:r>
          </a:p>
          <a:p>
            <a:r>
              <a:rPr lang="en-GB" sz="2400" dirty="0" err="1" smtClean="0"/>
              <a:t>Jóhanna</a:t>
            </a:r>
            <a:r>
              <a:rPr lang="en-GB" sz="2400" dirty="0" smtClean="0"/>
              <a:t> (Iceland)</a:t>
            </a:r>
          </a:p>
          <a:p>
            <a:r>
              <a:rPr lang="en-GB" sz="2400" dirty="0" smtClean="0"/>
              <a:t>Karoline, </a:t>
            </a:r>
            <a:r>
              <a:rPr lang="en-GB" sz="2400" dirty="0" err="1" smtClean="0"/>
              <a:t>Regine</a:t>
            </a:r>
            <a:r>
              <a:rPr lang="en-GB" sz="2400" dirty="0" smtClean="0"/>
              <a:t> (Norway)</a:t>
            </a:r>
          </a:p>
          <a:p>
            <a:r>
              <a:rPr lang="en-GB" sz="2400" dirty="0" err="1" smtClean="0"/>
              <a:t>Lousie</a:t>
            </a:r>
            <a:r>
              <a:rPr lang="en-GB" sz="2400" dirty="0" smtClean="0"/>
              <a:t>, Sander (Belgium)</a:t>
            </a:r>
            <a:endParaRPr lang="en-GB" sz="2400" dirty="0"/>
          </a:p>
        </p:txBody>
      </p:sp>
    </p:spTree>
    <p:extLst>
      <p:ext uri="{BB962C8B-B14F-4D97-AF65-F5344CB8AC3E}">
        <p14:creationId xmlns="" xmlns:p14="http://schemas.microsoft.com/office/powerpoint/2010/main" val="245196024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awsassets.wwf.org.au/img/fs_windmill_park_800x600_476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4149" y="-40103"/>
            <a:ext cx="9238149" cy="692861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467544" y="332656"/>
            <a:ext cx="3600400" cy="2304256"/>
          </a:xfrm>
        </p:spPr>
        <p:txBody>
          <a:bodyPr>
            <a:normAutofit/>
          </a:bodyPr>
          <a:lstStyle/>
          <a:p>
            <a:pPr algn="l" fontAlgn="auto">
              <a:spcAft>
                <a:spcPts val="0"/>
              </a:spcAft>
              <a:defRPr/>
            </a:pPr>
            <a:r>
              <a:rPr lang="en-GB" dirty="0" smtClean="0">
                <a:solidFill>
                  <a:schemeClr val="bg1"/>
                </a:solidFill>
              </a:rPr>
              <a:t>Solutions </a:t>
            </a:r>
            <a:r>
              <a:rPr lang="en-GB" dirty="0" smtClean="0">
                <a:solidFill>
                  <a:schemeClr val="bg1"/>
                </a:solidFill>
              </a:rPr>
              <a:t>to</a:t>
            </a:r>
            <a:r>
              <a:rPr lang="hu-HU" dirty="0" smtClean="0">
                <a:solidFill>
                  <a:schemeClr val="bg1"/>
                </a:solidFill>
              </a:rPr>
              <a:t> lessen</a:t>
            </a:r>
            <a:r>
              <a:rPr lang="en-GB" dirty="0" smtClean="0">
                <a:solidFill>
                  <a:schemeClr val="bg1"/>
                </a:solidFill>
              </a:rPr>
              <a:t> </a:t>
            </a:r>
            <a:r>
              <a:rPr lang="en-GB" dirty="0" smtClean="0">
                <a:solidFill>
                  <a:schemeClr val="bg1"/>
                </a:solidFill>
              </a:rPr>
              <a:t>climate change</a:t>
            </a:r>
            <a:endParaRPr lang="en-GB" dirty="0">
              <a:solidFill>
                <a:schemeClr val="bg1"/>
              </a:solidFill>
            </a:endParaRPr>
          </a:p>
        </p:txBody>
      </p:sp>
    </p:spTree>
    <p:extLst>
      <p:ext uri="{BB962C8B-B14F-4D97-AF65-F5344CB8AC3E}">
        <p14:creationId xmlns="" xmlns:p14="http://schemas.microsoft.com/office/powerpoint/2010/main" val="27714932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024744" cy="782960"/>
          </a:xfrm>
        </p:spPr>
        <p:txBody>
          <a:bodyPr/>
          <a:lstStyle/>
          <a:p>
            <a:pPr fontAlgn="auto">
              <a:spcAft>
                <a:spcPts val="0"/>
              </a:spcAft>
              <a:defRPr/>
            </a:pPr>
            <a:r>
              <a:rPr lang="en-GB" b="1" dirty="0" smtClean="0"/>
              <a:t>Fuel Economy</a:t>
            </a:r>
            <a:endParaRPr lang="en-GB" b="1" dirty="0"/>
          </a:p>
        </p:txBody>
      </p:sp>
      <p:sp>
        <p:nvSpPr>
          <p:cNvPr id="3" name="Content Placeholder 2"/>
          <p:cNvSpPr>
            <a:spLocks noGrp="1"/>
          </p:cNvSpPr>
          <p:nvPr>
            <p:ph idx="1"/>
          </p:nvPr>
        </p:nvSpPr>
        <p:spPr>
          <a:xfrm>
            <a:off x="1042988" y="1773238"/>
            <a:ext cx="6777037" cy="4059237"/>
          </a:xfrm>
        </p:spPr>
        <p:txBody>
          <a:bodyPr>
            <a:normAutofit fontScale="92500" lnSpcReduction="10000"/>
          </a:bodyPr>
          <a:lstStyle/>
          <a:p>
            <a:pPr marL="365760" indent="-256032" fontAlgn="auto">
              <a:spcAft>
                <a:spcPts val="0"/>
              </a:spcAft>
              <a:buFont typeface="Wingdings 3"/>
              <a:buChar char=""/>
              <a:defRPr/>
            </a:pPr>
            <a:r>
              <a:rPr lang="en-GB" dirty="0" smtClean="0"/>
              <a:t>Highway vehicles release about 1.5 billion metric tons of greenhouse gases (GHGs) into the atmosphere each year. </a:t>
            </a:r>
          </a:p>
          <a:p>
            <a:pPr marL="365760" indent="-256032" fontAlgn="auto">
              <a:spcAft>
                <a:spcPts val="0"/>
              </a:spcAft>
              <a:buFont typeface="Wingdings 3"/>
              <a:buChar char=""/>
              <a:defRPr/>
            </a:pPr>
            <a:r>
              <a:rPr lang="en-GB" dirty="0" smtClean="0"/>
              <a:t>You </a:t>
            </a:r>
            <a:r>
              <a:rPr lang="hu-HU" dirty="0" smtClean="0"/>
              <a:t>c</a:t>
            </a:r>
            <a:r>
              <a:rPr lang="en-GB" dirty="0" smtClean="0"/>
              <a:t>an reduce them by:</a:t>
            </a:r>
          </a:p>
          <a:p>
            <a:pPr marL="859536" lvl="2" fontAlgn="auto">
              <a:spcAft>
                <a:spcPts val="0"/>
              </a:spcAft>
              <a:buFont typeface="Wingdings 2"/>
              <a:buChar char=""/>
              <a:defRPr/>
            </a:pPr>
            <a:r>
              <a:rPr lang="en-GB" dirty="0" smtClean="0"/>
              <a:t>Choosing a car with better gas mileage</a:t>
            </a:r>
          </a:p>
          <a:p>
            <a:pPr marL="859536" lvl="2" fontAlgn="auto">
              <a:spcAft>
                <a:spcPts val="0"/>
              </a:spcAft>
              <a:buFont typeface="Wingdings 2"/>
              <a:buChar char=""/>
              <a:defRPr/>
            </a:pPr>
            <a:r>
              <a:rPr lang="en-GB" dirty="0" smtClean="0"/>
              <a:t>Getting the best fuel economy out of your car</a:t>
            </a:r>
          </a:p>
          <a:p>
            <a:pPr marL="859536" lvl="2" fontAlgn="auto">
              <a:spcAft>
                <a:spcPts val="0"/>
              </a:spcAft>
              <a:buFont typeface="Wingdings 2"/>
              <a:buChar char=""/>
              <a:defRPr/>
            </a:pPr>
            <a:r>
              <a:rPr lang="en-GB" dirty="0" smtClean="0"/>
              <a:t>Using a low-carbon fuel such as ethanol or CNG</a:t>
            </a:r>
          </a:p>
          <a:p>
            <a:pPr marL="859536" lvl="2" fontAlgn="auto">
              <a:spcAft>
                <a:spcPts val="0"/>
              </a:spcAft>
              <a:buFont typeface="Wingdings 2"/>
              <a:buChar char=""/>
              <a:defRPr/>
            </a:pPr>
            <a:r>
              <a:rPr lang="en-GB" dirty="0" smtClean="0"/>
              <a:t>Walking, biking or taking public transport more often</a:t>
            </a:r>
          </a:p>
          <a:p>
            <a:pPr marL="859536" lvl="2" fontAlgn="auto">
              <a:spcAft>
                <a:spcPts val="0"/>
              </a:spcAft>
              <a:buFont typeface="Wingdings 2"/>
              <a:buChar char=""/>
              <a:defRPr/>
            </a:pPr>
            <a:r>
              <a:rPr lang="en-GB" dirty="0" smtClean="0"/>
              <a:t>Combining trips when possible</a:t>
            </a:r>
          </a:p>
          <a:p>
            <a:pPr marL="859536" lvl="2" fontAlgn="auto">
              <a:spcAft>
                <a:spcPts val="0"/>
              </a:spcAft>
              <a:buFont typeface="Wingdings 2"/>
              <a:buChar char=""/>
              <a:defRPr/>
            </a:pPr>
            <a:endParaRPr lang="en-GB" dirty="0"/>
          </a:p>
        </p:txBody>
      </p:sp>
    </p:spTree>
    <p:extLst>
      <p:ext uri="{BB962C8B-B14F-4D97-AF65-F5344CB8AC3E}">
        <p14:creationId xmlns="" xmlns:p14="http://schemas.microsoft.com/office/powerpoint/2010/main" val="429454259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024744" cy="745152"/>
          </a:xfrm>
        </p:spPr>
        <p:txBody>
          <a:bodyPr>
            <a:normAutofit fontScale="90000"/>
          </a:bodyPr>
          <a:lstStyle/>
          <a:p>
            <a:pPr fontAlgn="auto">
              <a:spcAft>
                <a:spcPts val="0"/>
              </a:spcAft>
              <a:defRPr/>
            </a:pPr>
            <a:r>
              <a:rPr lang="en-GB" b="1" dirty="0" smtClean="0"/>
              <a:t>Clean Energy</a:t>
            </a:r>
            <a:endParaRPr lang="en-GB" b="1" dirty="0"/>
          </a:p>
        </p:txBody>
      </p:sp>
      <p:sp>
        <p:nvSpPr>
          <p:cNvPr id="3" name="Content Placeholder 2"/>
          <p:cNvSpPr>
            <a:spLocks noGrp="1"/>
          </p:cNvSpPr>
          <p:nvPr>
            <p:ph idx="1"/>
          </p:nvPr>
        </p:nvSpPr>
        <p:spPr>
          <a:xfrm>
            <a:off x="1042988" y="1484313"/>
            <a:ext cx="6777037" cy="4348162"/>
          </a:xfrm>
        </p:spPr>
        <p:txBody>
          <a:bodyPr>
            <a:normAutofit fontScale="92500" lnSpcReduction="20000"/>
          </a:bodyPr>
          <a:lstStyle/>
          <a:p>
            <a:pPr marL="365760" indent="-256032" fontAlgn="auto">
              <a:spcAft>
                <a:spcPts val="0"/>
              </a:spcAft>
              <a:buFont typeface="Wingdings 3"/>
              <a:buChar char=""/>
              <a:defRPr/>
            </a:pPr>
            <a:r>
              <a:rPr lang="en-GB" dirty="0" smtClean="0"/>
              <a:t>Two thirds of all energy going into the UK’s power stations is lost as waste heat energy. If we captured this heat</a:t>
            </a:r>
            <a:r>
              <a:rPr lang="hu-HU" dirty="0" smtClean="0"/>
              <a:t>,</a:t>
            </a:r>
            <a:r>
              <a:rPr lang="en-GB" dirty="0" smtClean="0"/>
              <a:t> it would be enough of  to heat every building and business in the UK. </a:t>
            </a:r>
          </a:p>
          <a:p>
            <a:pPr marL="365760" indent="-256032" fontAlgn="auto">
              <a:spcAft>
                <a:spcPts val="0"/>
              </a:spcAft>
              <a:buFont typeface="Wingdings 3"/>
              <a:buChar char=""/>
              <a:defRPr/>
            </a:pPr>
            <a:r>
              <a:rPr lang="en-GB" dirty="0" smtClean="0"/>
              <a:t>To capture this energy we would need to start using smaller plants, however, by making these changes we could double the efficiency of our power stations, slash our carbon emissions and reduce our reliance on foreign gas. </a:t>
            </a:r>
          </a:p>
          <a:p>
            <a:pPr marL="365760" indent="-256032" fontAlgn="auto">
              <a:spcAft>
                <a:spcPts val="0"/>
              </a:spcAft>
              <a:buFont typeface="Wingdings 3"/>
              <a:buChar char=""/>
              <a:defRPr/>
            </a:pPr>
            <a:endParaRPr lang="en-GB" dirty="0" smtClean="0"/>
          </a:p>
          <a:p>
            <a:pPr marL="365760" indent="-256032" fontAlgn="auto">
              <a:spcAft>
                <a:spcPts val="0"/>
              </a:spcAft>
              <a:buFont typeface="Wingdings 3"/>
              <a:buChar char=""/>
              <a:defRPr/>
            </a:pPr>
            <a:endParaRPr lang="en-GB" dirty="0"/>
          </a:p>
        </p:txBody>
      </p:sp>
    </p:spTree>
    <p:extLst>
      <p:ext uri="{BB962C8B-B14F-4D97-AF65-F5344CB8AC3E}">
        <p14:creationId xmlns="" xmlns:p14="http://schemas.microsoft.com/office/powerpoint/2010/main" val="192846030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27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b="1" dirty="0" smtClean="0"/>
              <a:t>In The Home</a:t>
            </a:r>
            <a:endParaRPr lang="en-GB" b="1" dirty="0"/>
          </a:p>
        </p:txBody>
      </p:sp>
      <p:sp>
        <p:nvSpPr>
          <p:cNvPr id="13314" name="Content Placeholder 1"/>
          <p:cNvSpPr>
            <a:spLocks noGrp="1"/>
          </p:cNvSpPr>
          <p:nvPr>
            <p:ph idx="1"/>
          </p:nvPr>
        </p:nvSpPr>
        <p:spPr/>
        <p:txBody>
          <a:bodyPr>
            <a:normAutofit fontScale="92500" lnSpcReduction="10000"/>
          </a:bodyPr>
          <a:lstStyle/>
          <a:p>
            <a:r>
              <a:rPr lang="en-GB" altLang="en-US" dirty="0" smtClean="0"/>
              <a:t>Domestic usage accounts for 15% of the UK’s carbon emissions. </a:t>
            </a:r>
          </a:p>
          <a:p>
            <a:r>
              <a:rPr lang="en-GB" altLang="en-US" dirty="0" smtClean="0"/>
              <a:t>There are many simple solutions that </a:t>
            </a:r>
            <a:r>
              <a:rPr lang="hu-HU" altLang="en-US" dirty="0" err="1" smtClean="0"/>
              <a:t>one</a:t>
            </a:r>
            <a:r>
              <a:rPr lang="hu-HU" altLang="en-US" dirty="0" smtClean="0"/>
              <a:t> </a:t>
            </a:r>
            <a:r>
              <a:rPr lang="en-GB" altLang="en-US" dirty="0" smtClean="0"/>
              <a:t>can do such as switching to energy efficient bulbs and fitting insulation in the loft, etc. </a:t>
            </a:r>
          </a:p>
          <a:p>
            <a:r>
              <a:rPr lang="en-GB" altLang="en-US" dirty="0" smtClean="0"/>
              <a:t>But we can go further by decentralising our energy systems. By installing small scale solar and wind generators we can make our own power and even sell our excess energy </a:t>
            </a:r>
            <a:r>
              <a:rPr lang="hu-HU" altLang="en-US" dirty="0" err="1" smtClean="0"/>
              <a:t>to</a:t>
            </a:r>
            <a:r>
              <a:rPr lang="en-GB" altLang="en-US" dirty="0" smtClean="0"/>
              <a:t> top neighbours etc.</a:t>
            </a:r>
          </a:p>
        </p:txBody>
      </p:sp>
    </p:spTree>
    <p:extLst>
      <p:ext uri="{BB962C8B-B14F-4D97-AF65-F5344CB8AC3E}">
        <p14:creationId xmlns="" xmlns:p14="http://schemas.microsoft.com/office/powerpoint/2010/main" val="192392533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27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b="1" dirty="0" smtClean="0"/>
              <a:t>Industry</a:t>
            </a:r>
            <a:endParaRPr lang="en-GB" b="1" dirty="0"/>
          </a:p>
        </p:txBody>
      </p:sp>
      <p:sp>
        <p:nvSpPr>
          <p:cNvPr id="12290" name="Content Placeholder 1"/>
          <p:cNvSpPr>
            <a:spLocks noGrp="1"/>
          </p:cNvSpPr>
          <p:nvPr>
            <p:ph idx="1"/>
          </p:nvPr>
        </p:nvSpPr>
        <p:spPr/>
        <p:txBody>
          <a:bodyPr>
            <a:normAutofit/>
          </a:bodyPr>
          <a:lstStyle/>
          <a:p>
            <a:r>
              <a:rPr lang="en-GB" altLang="en-US" smtClean="0"/>
              <a:t>In 2005 the EU Emissions Trading Scheme (EU ETS) was set up to tackle emissions from industry, which accounts for almost a quarter of the UK’s carbon emissions. </a:t>
            </a:r>
          </a:p>
          <a:p>
            <a:r>
              <a:rPr lang="en-GB" altLang="en-US" smtClean="0"/>
              <a:t>The ETS requires companies to either reduce their emissions or buy carbon credits from other companies that have exceeded their targets. </a:t>
            </a:r>
          </a:p>
        </p:txBody>
      </p:sp>
    </p:spTree>
    <p:extLst>
      <p:ext uri="{BB962C8B-B14F-4D97-AF65-F5344CB8AC3E}">
        <p14:creationId xmlns="" xmlns:p14="http://schemas.microsoft.com/office/powerpoint/2010/main" val="238156865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024744" cy="745152"/>
          </a:xfrm>
        </p:spPr>
        <p:txBody>
          <a:bodyPr>
            <a:normAutofit fontScale="90000"/>
          </a:bodyPr>
          <a:lstStyle/>
          <a:p>
            <a:pPr fontAlgn="auto">
              <a:spcAft>
                <a:spcPts val="0"/>
              </a:spcAft>
              <a:defRPr/>
            </a:pPr>
            <a:r>
              <a:rPr lang="en-GB" b="1" dirty="0" smtClean="0"/>
              <a:t>Top Ten Small Solutions</a:t>
            </a:r>
            <a:endParaRPr lang="en-GB" b="1" dirty="0"/>
          </a:p>
        </p:txBody>
      </p:sp>
      <p:sp>
        <p:nvSpPr>
          <p:cNvPr id="3" name="Content Placeholder 2"/>
          <p:cNvSpPr>
            <a:spLocks noGrp="1"/>
          </p:cNvSpPr>
          <p:nvPr>
            <p:ph idx="1"/>
          </p:nvPr>
        </p:nvSpPr>
        <p:spPr>
          <a:xfrm>
            <a:off x="1043608" y="1628800"/>
            <a:ext cx="6777037" cy="4275137"/>
          </a:xfrm>
        </p:spPr>
        <p:txBody>
          <a:bodyPr>
            <a:normAutofit fontScale="85000" lnSpcReduction="20000"/>
          </a:bodyPr>
          <a:lstStyle/>
          <a:p>
            <a:pPr marL="525780" indent="-457200" fontAlgn="auto">
              <a:spcAft>
                <a:spcPts val="0"/>
              </a:spcAft>
              <a:buFont typeface="+mj-lt"/>
              <a:buAutoNum type="arabicPeriod"/>
              <a:defRPr/>
            </a:pPr>
            <a:r>
              <a:rPr lang="en-GB" dirty="0" smtClean="0"/>
              <a:t>Reduce, Reuse, Recycle</a:t>
            </a:r>
          </a:p>
          <a:p>
            <a:pPr marL="525780" indent="-457200" fontAlgn="auto">
              <a:spcAft>
                <a:spcPts val="0"/>
              </a:spcAft>
              <a:buFont typeface="+mj-lt"/>
              <a:buAutoNum type="arabicPeriod"/>
              <a:defRPr/>
            </a:pPr>
            <a:r>
              <a:rPr lang="en-GB" dirty="0" smtClean="0"/>
              <a:t>Use Less Heat and Air Conditioning</a:t>
            </a:r>
          </a:p>
          <a:p>
            <a:pPr marL="525780" indent="-457200" fontAlgn="auto">
              <a:spcAft>
                <a:spcPts val="0"/>
              </a:spcAft>
              <a:buFont typeface="+mj-lt"/>
              <a:buAutoNum type="arabicPeriod"/>
              <a:defRPr/>
            </a:pPr>
            <a:r>
              <a:rPr lang="en-GB" dirty="0" smtClean="0"/>
              <a:t>Change Light Bulbs to Fluorescent </a:t>
            </a:r>
          </a:p>
          <a:p>
            <a:pPr marL="525780" indent="-457200" fontAlgn="auto">
              <a:spcAft>
                <a:spcPts val="0"/>
              </a:spcAft>
              <a:buFont typeface="+mj-lt"/>
              <a:buAutoNum type="arabicPeriod"/>
              <a:defRPr/>
            </a:pPr>
            <a:r>
              <a:rPr lang="en-GB" dirty="0" smtClean="0"/>
              <a:t>Drive Less and Drive Smart</a:t>
            </a:r>
          </a:p>
          <a:p>
            <a:pPr marL="525780" indent="-457200" fontAlgn="auto">
              <a:spcAft>
                <a:spcPts val="0"/>
              </a:spcAft>
              <a:buFont typeface="+mj-lt"/>
              <a:buAutoNum type="arabicPeriod"/>
              <a:defRPr/>
            </a:pPr>
            <a:r>
              <a:rPr lang="en-GB" dirty="0" smtClean="0"/>
              <a:t>Buy Energy-Efficient Products</a:t>
            </a:r>
          </a:p>
          <a:p>
            <a:pPr marL="525780" indent="-457200" fontAlgn="auto">
              <a:spcAft>
                <a:spcPts val="0"/>
              </a:spcAft>
              <a:buFont typeface="+mj-lt"/>
              <a:buAutoNum type="arabicPeriod"/>
              <a:defRPr/>
            </a:pPr>
            <a:r>
              <a:rPr lang="en-GB" dirty="0" smtClean="0"/>
              <a:t>Use Less Hot Water</a:t>
            </a:r>
          </a:p>
          <a:p>
            <a:pPr marL="525780" indent="-457200" fontAlgn="auto">
              <a:spcAft>
                <a:spcPts val="0"/>
              </a:spcAft>
              <a:buFont typeface="+mj-lt"/>
              <a:buAutoNum type="arabicPeriod"/>
              <a:defRPr/>
            </a:pPr>
            <a:r>
              <a:rPr lang="en-GB" dirty="0" smtClean="0"/>
              <a:t>Use the “OFF” Button</a:t>
            </a:r>
          </a:p>
          <a:p>
            <a:pPr marL="525780" indent="-457200" fontAlgn="auto">
              <a:spcAft>
                <a:spcPts val="0"/>
              </a:spcAft>
              <a:buFont typeface="+mj-lt"/>
              <a:buAutoNum type="arabicPeriod"/>
              <a:defRPr/>
            </a:pPr>
            <a:r>
              <a:rPr lang="en-GB" dirty="0" smtClean="0"/>
              <a:t>Plant a Tree</a:t>
            </a:r>
          </a:p>
          <a:p>
            <a:pPr marL="525780" indent="-457200" fontAlgn="auto">
              <a:spcAft>
                <a:spcPts val="0"/>
              </a:spcAft>
              <a:buFont typeface="+mj-lt"/>
              <a:buAutoNum type="arabicPeriod"/>
              <a:defRPr/>
            </a:pPr>
            <a:r>
              <a:rPr lang="en-GB" dirty="0" smtClean="0"/>
              <a:t>Manage Your Utilities</a:t>
            </a:r>
          </a:p>
          <a:p>
            <a:pPr marL="525780" indent="-457200" fontAlgn="auto">
              <a:spcAft>
                <a:spcPts val="0"/>
              </a:spcAft>
              <a:buFont typeface="+mj-lt"/>
              <a:buAutoNum type="arabicPeriod"/>
              <a:defRPr/>
            </a:pPr>
            <a:r>
              <a:rPr lang="en-GB" dirty="0" smtClean="0"/>
              <a:t>Encourage Others to Conserve</a:t>
            </a:r>
            <a:endParaRPr lang="en-GB" dirty="0"/>
          </a:p>
        </p:txBody>
      </p:sp>
      <p:sp>
        <p:nvSpPr>
          <p:cNvPr id="4" name="TextBox 3"/>
          <p:cNvSpPr txBox="1"/>
          <p:nvPr/>
        </p:nvSpPr>
        <p:spPr>
          <a:xfrm>
            <a:off x="179512" y="6309320"/>
            <a:ext cx="5352747" cy="369332"/>
          </a:xfrm>
          <a:prstGeom prst="rect">
            <a:avLst/>
          </a:prstGeom>
          <a:noFill/>
        </p:spPr>
        <p:txBody>
          <a:bodyPr wrap="none" rtlCol="0">
            <a:spAutoFit/>
          </a:bodyPr>
          <a:lstStyle/>
          <a:p>
            <a:r>
              <a:rPr lang="en-GB" dirty="0"/>
              <a:t>http://www.youtube.com/watch?v=OqVyRa1iuMc</a:t>
            </a:r>
          </a:p>
        </p:txBody>
      </p:sp>
    </p:spTree>
    <p:extLst>
      <p:ext uri="{BB962C8B-B14F-4D97-AF65-F5344CB8AC3E}">
        <p14:creationId xmlns="" xmlns:p14="http://schemas.microsoft.com/office/powerpoint/2010/main" val="396627860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ecretsofthefed.com/wp-content/uploads/2013/06/Post-Apocalypse-London.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9521" r="2740"/>
          <a:stretch/>
        </p:blipFill>
        <p:spPr bwMode="auto">
          <a:xfrm>
            <a:off x="-180528" y="-98628"/>
            <a:ext cx="9802510" cy="698270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548680" y="188640"/>
            <a:ext cx="7772400" cy="1470025"/>
          </a:xfrm>
        </p:spPr>
        <p:txBody>
          <a:bodyPr/>
          <a:lstStyle/>
          <a:p>
            <a:r>
              <a:rPr lang="en-GB" dirty="0" smtClean="0">
                <a:solidFill>
                  <a:schemeClr val="bg1"/>
                </a:solidFill>
              </a:rPr>
              <a:t>In 50 years…</a:t>
            </a:r>
            <a:endParaRPr lang="en-GB" dirty="0">
              <a:solidFill>
                <a:schemeClr val="bg1"/>
              </a:solidFill>
            </a:endParaRPr>
          </a:p>
        </p:txBody>
      </p:sp>
      <p:sp>
        <p:nvSpPr>
          <p:cNvPr id="3" name="TextBox 2"/>
          <p:cNvSpPr txBox="1"/>
          <p:nvPr/>
        </p:nvSpPr>
        <p:spPr>
          <a:xfrm>
            <a:off x="2491617" y="1616674"/>
            <a:ext cx="6408712" cy="646331"/>
          </a:xfrm>
          <a:prstGeom prst="rect">
            <a:avLst/>
          </a:prstGeom>
          <a:noFill/>
        </p:spPr>
        <p:txBody>
          <a:bodyPr wrap="square" rtlCol="0">
            <a:spAutoFit/>
          </a:bodyPr>
          <a:lstStyle/>
          <a:p>
            <a:pPr fontAlgn="auto">
              <a:spcAft>
                <a:spcPts val="0"/>
              </a:spcAft>
              <a:defRPr/>
            </a:pPr>
            <a:r>
              <a:rPr lang="en-GB" dirty="0" smtClean="0">
                <a:solidFill>
                  <a:schemeClr val="bg1"/>
                </a:solidFill>
              </a:rPr>
              <a:t>“It’s virtually certain that human activities are responsible for the changes in climate that we’ve been seeing over the past 50 years.” </a:t>
            </a:r>
            <a:endParaRPr lang="en-GB" dirty="0">
              <a:solidFill>
                <a:schemeClr val="bg1"/>
              </a:solidFill>
            </a:endParaRPr>
          </a:p>
        </p:txBody>
      </p:sp>
    </p:spTree>
    <p:extLst>
      <p:ext uri="{BB962C8B-B14F-4D97-AF65-F5344CB8AC3E}">
        <p14:creationId xmlns="" xmlns:p14="http://schemas.microsoft.com/office/powerpoint/2010/main" val="158575862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reenretreat.org/wp-content/uploads/2012/11/Greenhouse-Gase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770"/>
            <a:ext cx="9177586" cy="696649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solidFill>
                  <a:schemeClr val="bg1"/>
                </a:solidFill>
              </a:rPr>
              <a:t>Climate in 50 years time…</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r>
              <a:rPr lang="en-GB" dirty="0" smtClean="0">
                <a:solidFill>
                  <a:schemeClr val="bg1"/>
                </a:solidFill>
                <a:effectLst/>
              </a:rPr>
              <a:t>Persistent emissions of greenhouse gases will lead to increasing levels of climate change; this can include </a:t>
            </a:r>
            <a:r>
              <a:rPr lang="en-GB" dirty="0" smtClean="0">
                <a:solidFill>
                  <a:schemeClr val="bg1"/>
                </a:solidFill>
              </a:rPr>
              <a:t>atmospheric warming,</a:t>
            </a:r>
            <a:r>
              <a:rPr lang="en-GB" dirty="0" smtClean="0">
                <a:solidFill>
                  <a:schemeClr val="bg1"/>
                </a:solidFill>
                <a:effectLst/>
              </a:rPr>
              <a:t> rising acidity levels in the ocean, rising sea levels, and changing precipitation patterns.</a:t>
            </a:r>
          </a:p>
          <a:p>
            <a:r>
              <a:rPr lang="en-GB" b="1" dirty="0" smtClean="0">
                <a:solidFill>
                  <a:srgbClr val="FF0000"/>
                </a:solidFill>
                <a:effectLst/>
              </a:rPr>
              <a:t>The extent of future climate change is dependent on what we do now </a:t>
            </a:r>
            <a:r>
              <a:rPr lang="en-GB" dirty="0" smtClean="0">
                <a:solidFill>
                  <a:schemeClr val="bg1"/>
                </a:solidFill>
                <a:effectLst/>
              </a:rPr>
              <a:t>to reduce global warming.  The more </a:t>
            </a:r>
            <a:r>
              <a:rPr lang="en-GB" dirty="0" smtClean="0">
                <a:solidFill>
                  <a:schemeClr val="bg1"/>
                </a:solidFill>
                <a:effectLst/>
              </a:rPr>
              <a:t>global warming we cause, </a:t>
            </a:r>
            <a:r>
              <a:rPr lang="en-GB" dirty="0" smtClean="0">
                <a:solidFill>
                  <a:schemeClr val="bg1"/>
                </a:solidFill>
                <a:effectLst/>
              </a:rPr>
              <a:t>the larger </a:t>
            </a:r>
            <a:r>
              <a:rPr lang="en-GB" dirty="0" smtClean="0">
                <a:solidFill>
                  <a:schemeClr val="bg1"/>
                </a:solidFill>
              </a:rPr>
              <a:t>the </a:t>
            </a:r>
            <a:r>
              <a:rPr lang="en-GB" dirty="0" smtClean="0">
                <a:solidFill>
                  <a:schemeClr val="bg1"/>
                </a:solidFill>
                <a:effectLst/>
              </a:rPr>
              <a:t>changes will be.</a:t>
            </a:r>
          </a:p>
          <a:p>
            <a:endParaRPr lang="en-GB" dirty="0">
              <a:solidFill>
                <a:schemeClr val="bg1"/>
              </a:solidFill>
            </a:endParaRPr>
          </a:p>
        </p:txBody>
      </p:sp>
    </p:spTree>
    <p:extLst>
      <p:ext uri="{BB962C8B-B14F-4D97-AF65-F5344CB8AC3E}">
        <p14:creationId xmlns="" xmlns:p14="http://schemas.microsoft.com/office/powerpoint/2010/main" val="365997672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References</a:t>
            </a:r>
            <a:endParaRPr lang="en-GB" dirty="0">
              <a:solidFill>
                <a:schemeClr val="tx1"/>
              </a:solidFill>
            </a:endParaRPr>
          </a:p>
        </p:txBody>
      </p:sp>
      <p:sp>
        <p:nvSpPr>
          <p:cNvPr id="3" name="Content Placeholder 2"/>
          <p:cNvSpPr>
            <a:spLocks noGrp="1"/>
          </p:cNvSpPr>
          <p:nvPr>
            <p:ph idx="1"/>
          </p:nvPr>
        </p:nvSpPr>
        <p:spPr/>
        <p:txBody>
          <a:bodyPr>
            <a:normAutofit fontScale="62500" lnSpcReduction="20000"/>
          </a:bodyPr>
          <a:lstStyle/>
          <a:p>
            <a:r>
              <a:rPr lang="en-GB" dirty="0" smtClean="0">
                <a:hlinkClick r:id="rId2"/>
              </a:rPr>
              <a:t>http://www.epa.gov/climatechange/science/future.html</a:t>
            </a:r>
            <a:endParaRPr lang="en-GB" dirty="0" smtClean="0"/>
          </a:p>
          <a:p>
            <a:r>
              <a:rPr lang="en-GB" dirty="0">
                <a:hlinkClick r:id="rId3"/>
              </a:rPr>
              <a:t>http://www.50yearforecast.org</a:t>
            </a:r>
            <a:r>
              <a:rPr lang="en-GB" dirty="0" smtClean="0">
                <a:hlinkClick r:id="rId3"/>
              </a:rPr>
              <a:t>/</a:t>
            </a:r>
            <a:endParaRPr lang="en-GB" dirty="0" smtClean="0"/>
          </a:p>
          <a:p>
            <a:r>
              <a:rPr lang="en-GB" dirty="0">
                <a:hlinkClick r:id="rId4"/>
              </a:rPr>
              <a:t>http://</a:t>
            </a:r>
            <a:r>
              <a:rPr lang="en-GB" dirty="0" smtClean="0">
                <a:hlinkClick r:id="rId4"/>
              </a:rPr>
              <a:t>www.telegraph.co.uk/earth/earthnews/6236690/Met-Office-catastrophic-climate-change-could-happen-with-50-years.html</a:t>
            </a:r>
            <a:endParaRPr lang="en-GB" dirty="0" smtClean="0"/>
          </a:p>
          <a:p>
            <a:r>
              <a:rPr lang="en-GB" altLang="en-US" sz="2800" dirty="0">
                <a:hlinkClick r:id="rId5"/>
              </a:rPr>
              <a:t>http://www.climateadaptation.eu</a:t>
            </a:r>
            <a:r>
              <a:rPr lang="en-GB" altLang="en-US" sz="2800" dirty="0" smtClean="0">
                <a:hlinkClick r:id="rId5"/>
              </a:rPr>
              <a:t>/</a:t>
            </a:r>
            <a:endParaRPr lang="en-GB" altLang="en-US" sz="2800" dirty="0" smtClean="0"/>
          </a:p>
          <a:p>
            <a:r>
              <a:rPr lang="en-GB" sz="2800" u="sng" dirty="0">
                <a:hlinkClick r:id="rId6"/>
              </a:rPr>
              <a:t>http://www.greenpeace.org.uk/climate/solutions</a:t>
            </a:r>
            <a:endParaRPr lang="en-GB" sz="2800" dirty="0"/>
          </a:p>
          <a:p>
            <a:r>
              <a:rPr lang="en-GB" sz="2800" u="sng" dirty="0">
                <a:hlinkClick r:id="rId7"/>
              </a:rPr>
              <a:t>http://environment.about.com/od/globalwarming/tp/globalwarmtips.htm</a:t>
            </a:r>
            <a:endParaRPr lang="en-GB" sz="2800" dirty="0"/>
          </a:p>
          <a:p>
            <a:r>
              <a:rPr lang="en-GB" sz="2800" u="sng" dirty="0">
                <a:hlinkClick r:id="rId8"/>
              </a:rPr>
              <a:t>http://</a:t>
            </a:r>
            <a:r>
              <a:rPr lang="en-GB" sz="2800" u="sng" dirty="0" smtClean="0">
                <a:hlinkClick r:id="rId8"/>
              </a:rPr>
              <a:t>www.fueleconomy.gov/feg/climate.shtml</a:t>
            </a:r>
            <a:endParaRPr lang="en-GB" sz="2800" u="sng" dirty="0" smtClean="0"/>
          </a:p>
          <a:p>
            <a:r>
              <a:rPr lang="en-GB" sz="2800" dirty="0">
                <a:hlinkClick r:id="rId9"/>
              </a:rPr>
              <a:t>http://</a:t>
            </a:r>
            <a:r>
              <a:rPr lang="en-GB" sz="2800" dirty="0" smtClean="0">
                <a:hlinkClick r:id="rId9"/>
              </a:rPr>
              <a:t>en.wikipedia.org/wiki/Effects_of_climate_change_on_humans</a:t>
            </a:r>
            <a:endParaRPr lang="en-GB" sz="2800" dirty="0" smtClean="0"/>
          </a:p>
          <a:p>
            <a:r>
              <a:rPr lang="en-GB" sz="2800" dirty="0" smtClean="0">
                <a:hlinkClick r:id="rId10"/>
              </a:rPr>
              <a:t>http</a:t>
            </a:r>
            <a:r>
              <a:rPr lang="en-GB" sz="2800" dirty="0">
                <a:hlinkClick r:id="rId10"/>
              </a:rPr>
              <a:t>://</a:t>
            </a:r>
            <a:r>
              <a:rPr lang="en-GB" sz="2800" dirty="0" smtClean="0">
                <a:hlinkClick r:id="rId10"/>
              </a:rPr>
              <a:t>www.theguardian.com/environment/2012/sep/19/climate-change-affect-food-production</a:t>
            </a:r>
            <a:r>
              <a:rPr lang="en-GB" sz="2800" dirty="0" smtClean="0"/>
              <a:t> </a:t>
            </a:r>
            <a:endParaRPr lang="en-GB" sz="2800" dirty="0"/>
          </a:p>
          <a:p>
            <a:r>
              <a:rPr lang="en-GB" sz="2800" dirty="0">
                <a:hlinkClick r:id="rId11"/>
              </a:rPr>
              <a:t>http://</a:t>
            </a:r>
            <a:r>
              <a:rPr lang="en-GB" sz="2800" dirty="0" smtClean="0">
                <a:hlinkClick r:id="rId11"/>
              </a:rPr>
              <a:t>www.scientificamerican.com/article.cfm?id=population-growth-climate-change</a:t>
            </a:r>
            <a:r>
              <a:rPr lang="en-GB" sz="2800" dirty="0" smtClean="0"/>
              <a:t> </a:t>
            </a:r>
            <a:endParaRPr lang="en-GB" sz="2800" dirty="0"/>
          </a:p>
          <a:p>
            <a:r>
              <a:rPr lang="en-GB" sz="2800" dirty="0">
                <a:hlinkClick r:id="rId12"/>
              </a:rPr>
              <a:t>http://www.greenpeace.org/international/en/campaigns/climate-change/impacts/sea_level_rise</a:t>
            </a:r>
            <a:r>
              <a:rPr lang="en-GB" sz="2800" dirty="0" smtClean="0">
                <a:hlinkClick r:id="rId12"/>
              </a:rPr>
              <a:t>/</a:t>
            </a:r>
            <a:r>
              <a:rPr lang="en-GB" sz="2800" dirty="0" smtClean="0"/>
              <a:t> </a:t>
            </a:r>
            <a:endParaRPr lang="en-GB" sz="2800" dirty="0"/>
          </a:p>
          <a:p>
            <a:endParaRPr lang="en-GB" sz="2800" dirty="0"/>
          </a:p>
          <a:p>
            <a:endParaRPr lang="en-GB" sz="2800" dirty="0" smtClean="0"/>
          </a:p>
          <a:p>
            <a:endParaRPr lang="en-GB" sz="2800" dirty="0"/>
          </a:p>
          <a:p>
            <a:endParaRPr lang="en-GB" altLang="en-US" sz="2800" dirty="0" smtClean="0"/>
          </a:p>
          <a:p>
            <a:endParaRPr lang="en-GB" dirty="0" smtClean="0"/>
          </a:p>
          <a:p>
            <a:endParaRPr lang="en-GB" dirty="0" smtClean="0"/>
          </a:p>
        </p:txBody>
      </p:sp>
    </p:spTree>
    <p:extLst>
      <p:ext uri="{BB962C8B-B14F-4D97-AF65-F5344CB8AC3E}">
        <p14:creationId xmlns="" xmlns:p14="http://schemas.microsoft.com/office/powerpoint/2010/main" val="330606779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4722" t="50000" r="61763" b="36000"/>
          <a:stretch/>
        </p:blipFill>
        <p:spPr bwMode="auto">
          <a:xfrm>
            <a:off x="-180529" y="1988839"/>
            <a:ext cx="9416603" cy="292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50" name="Title 1"/>
          <p:cNvSpPr>
            <a:spLocks noGrp="1"/>
          </p:cNvSpPr>
          <p:nvPr>
            <p:ph type="ctrTitle"/>
          </p:nvPr>
        </p:nvSpPr>
        <p:spPr>
          <a:xfrm>
            <a:off x="3347864" y="2715107"/>
            <a:ext cx="5236319" cy="1470025"/>
          </a:xfrm>
        </p:spPr>
        <p:txBody>
          <a:bodyPr>
            <a:normAutofit fontScale="90000"/>
          </a:bodyPr>
          <a:lstStyle/>
          <a:p>
            <a:r>
              <a:rPr lang="en-GB" altLang="en-US" b="1" dirty="0" smtClean="0"/>
              <a:t>The Effect </a:t>
            </a:r>
            <a:r>
              <a:rPr lang="hu-HU" altLang="en-US" b="1" dirty="0" smtClean="0"/>
              <a:t>of </a:t>
            </a:r>
            <a:r>
              <a:rPr lang="en-GB" altLang="en-US" b="1" dirty="0" smtClean="0"/>
              <a:t>Climate </a:t>
            </a:r>
            <a:r>
              <a:rPr lang="en-GB" altLang="en-US" b="1" dirty="0" smtClean="0"/>
              <a:t>Change </a:t>
            </a:r>
            <a:r>
              <a:rPr lang="en-GB" altLang="en-US" b="1" dirty="0" smtClean="0"/>
              <a:t>On </a:t>
            </a:r>
            <a:r>
              <a:rPr lang="en-GB" altLang="en-US" b="1" dirty="0" smtClean="0"/>
              <a:t>O</a:t>
            </a:r>
            <a:r>
              <a:rPr lang="en-GB" altLang="en-US" b="1" dirty="0" smtClean="0"/>
              <a:t>ur </a:t>
            </a:r>
            <a:r>
              <a:rPr lang="en-GB" altLang="en-US" b="1" dirty="0" smtClean="0"/>
              <a:t>Countries</a:t>
            </a:r>
            <a:endParaRPr lang="en-GB" altLang="en-US" b="1" dirty="0" smtClean="0"/>
          </a:p>
        </p:txBody>
      </p:sp>
      <p:pic>
        <p:nvPicPr>
          <p:cNvPr id="205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175"/>
            <a:ext cx="3127375" cy="2346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127375" y="-1588"/>
            <a:ext cx="3175000" cy="23495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107113" y="-23813"/>
            <a:ext cx="3036887" cy="23717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5"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4589463"/>
            <a:ext cx="3024188" cy="2268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6" name="Picture 6"/>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024188" y="4589463"/>
            <a:ext cx="3203575" cy="22685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7" name="Picture 7"/>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208713" y="4589463"/>
            <a:ext cx="3027362" cy="2320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AutoShape 4" descr="data:image/jpeg;base64,/9j/4AAQSkZJRgABAQAAAQABAAD/2wCEAAkGBwgHBgkIBwgKFAkWDRYWFhQVDRsdHxUWKx0iIiAdHxoaKDQxLR07LxofKTElKzUrLjQ6Lys4ODMsNyg5OisBCgoKDQwNGg8PGjclHyU3NzQ3NzQwMyw0Nzc3Nzc0Nyw4NDc1NzcrNC84KzU3LDc0LisrKzQ0LSwsLDcrNysrK//AABEIALgBEgMBEQACEQEDEQH/xAAZAAEBAAMBAAAAAAAAAAAAAAAABwUGCAH/xAA1EAEAAAMDCAgHAQADAAAAAAAAAQIFAwQGFjU2c3STsbIHCDJVVnGS0RESFyIxU2IhFVJh/8QAGgEBAAIDAQAAAAAAAAAAAAAAAAQGAQUHAv/EACYRAQABAQYHAQEBAAAAAAAAAAABAgMEBTFxwQYTFTM0UVOh0RH/2gAMAwEAAhEDEQA/ANMxzjHElyxhWLtdK3fpLCW9zwllhbR+EsPj+IAweXeK/EFQ30QMu8V+IKhvogZd4r8QVDfRAy7xX4gqG+iBl3ivxBUN9EDLvFfiCob6IGXeK/EFQ30QMu8V+IKhvogZd4r8QVDfRAy7xX4gqG+iCq9C9ZqdbuNUnq1QvVrNLa2cJYzWs3+QjCb48FV4ivt4u1dnFjXNP+xOSTYUU1RP+wo/yf3a72b3Vzq9/wDrKRyaPR8n92u9m9zq9/8ArJyaPR8n92u9m9zq9/8ArJyaPR8n92u9m9zq9/8ArJyaPR8n92u9m9zq9/8ArJyaPR8n92u9m9zq9/8ArJyaPR8n92u9m9zq9/8ArJyaPR8n92u9m9zq9/8ArJyaPR8n92u9m9zq9/8ArJyaPR8n92u9m9zq9/8ArJyaPTE4rtba6Ydv14u1vbS20skIwmhazfGH3Q/9TcPxS+Wl6oortJmJ/iXcbtZV3mimqn/YlMMo653vfd9FbOdae1m6XcvnBlHXO977vonOtPZ0u5fODKOud733fROdaezpdy+cGUdc73vu+ic609nS7l84Mo653vfd9E51p7Ol3L5wZR1zve+76JzrT2dLuXzgyjrne9930TnWns6XcvnBlHXO977vonOtPZ0u5fODKOud733fROdaezpdy+cGUdc73vu+ic609nS7l84JsSVyEsY/8vffx+6JzrT2zGF3L5QulJtJ56Vc5555ozRsJIxjGP5j8sGzpyc+tI/yuYj25T6RdOq5tlpxZeWugAAAAAAAAAtPV/zdWddZcJlM4q7llpOyXdspVhVEsAAAAAAAABhMa6K1HVw5oJ+F+ZZ67Sm4d5dGuyPrst4AAAAAAAADyfsx8gjN0PRs0XHZ7Plg3FOUOX23cq1lyr0i6dVzbLTiy8tdAAAAAAAAABaer/m6s66y4TKZxV3LLSdku7ZSrCqJYAAAAAAAADCY10VqOrhzQT8L8yz12lNw7y6NdkfXZbwAAAAAAAAHk/Zj5BGboejZouOz2fLBuKcocvtu5VrLlXpF06rm2WnFl5a6AAAAAAAAAC09X/N1Z11lwmUziruWWk7Jd2ylWFUSwAAAAAAAAGExrorUdXDmgn4X5lnrtKbh3l0a7I+uy3gAAAAAAAAPJ+zHyCM3Q9GzRcdns+WDcU5Q5fbdyrWXKvSLp1XNstOLLy10AAAAAAAAAFp6v+bqzrrLhMpnFXcstJ2S7tlKsKolgAAAAAAAAMJjXRWo6uHNBPwvzLPXaU3DvLo12R9dlvAAAAAAAAAeT9mPkEZuh6Nmi47PZ8sG4pyhy+27lWsuVekXTqubZacWXlroAAAAAAAAALT1f83VnXWXCZTOKu5ZaTsl3bKVYVRLAAAAAAAAAYTGuitR1cOaCfhfmWeu0puHeXRrsj67LeAAAAAAAAA8n7MfIIzdD0bNFx2ez5YNxTlDl9t3KtZcq9IunVc2y04svLXQAAAAAAAAAWnq/wCbqzrrLhMpnFXcstJ2S7tlKsKolgAAAAAAAAMJjXRWo6uHNBPwvzLPXaU3DvLo12R9dlvAAAAAAAAAeT9mPkEZuh6Nmi47PZ8sG4pyhy+27lWsuVekXTqubZacWXlroAAAAAAAAALT1f8AN1Z11lwmUziruWWk7Jd2ylWFUSwAAAAAAAAGExrorUdXDmgn4X5lnrtKbh3l0a7I+uy3gAAAAAAAAPJ+zHyCM3Q9GzRcdns+WDcU5Q5fbdyrWXKvSLp1XNstOLLy10AAAAAAAAAFp6v+bqzrrLhMpnFXcstJ2S7tlKsKolgAAAAAAAAMJjXRWo6uHNBPwvzLPXaU3DvLo12R9dlvAAAAAAAAAeT9mPkEZuh6Nmi47PZ8sG4pyhy+27lWsuVekXTqubZacWXlroAAAAAAAAALT1f83VnXWXCZTOKu5ZaTsl3bKVYVRLAAAAAAAAAYTGuitR1cOaCfhfmWeu0puHeXRrsj67LeAAAAAAAAA8n7MfIIzdD0bNFx2ez5YNxTlDl9t3KtZcq9IunVc2y04svLXQAAAAAAAAAWnq/5urOusuEymcVdyy0nZLu2UqwqiWAAAAAAAAAwmNdFajq4c0E/C/Ms9dpTcO8ujXZH12W8AAAAAAAAB5P2Y+QRm6Ho2aLjs9nywbinKHL7buVay5V6RdOq5tlpxZeWugAAAAAAAAAtPV/zdWddZcJlM4q7llpOyXdspVhVEsAAAAAAAABhMa6K1HVw5oJ+F+ZZ67Sm4d5dGuyPrst4AAAAAAAADyfsx8gjN0PRs0XHZ7Plg3FOUOX23cq1lyr0i6dVzbLTiy8tdAAAAAAAAABaer/m6s66y4TKZxV3LLSdku7ZSrCqJYAAAAAAAADCY10VqOrhzQT8L8yz12lNw7y6NdkfXZbwAAAAAAAAHk/Zj5BGboejZouOz2fLBuKcocvtu5VrLlXpF06rm2WnFl5a6AAAAAAAAAC09X/N1Z11lwmUziruWWk7Jd2ylWFUSwAAAAAAAAGExrorUdXDmgn4X5lnrtKbh3l0a7I+uy3gAAAAAAAAPJ+zHyCM3Q9GzRcdns+WDcU5Q5fbdyrWXKvSLp1XNstOLLy10AAAAAAAAAFp6v8Am6s66y4TKZxV3LLSdku7ZSrCqJYAAAAAAAADCY10VqOrhzQT8L8yz12lNw7y6NdkfXZbwAAAAAAAAHk/Zj5BGboejZouOz2fLBuKcocvtu5VrLlXpF06rm2WnFl5a6AAAAAAAAAC09X/ADdWddZcJlM4q7llpOyXdspVhVEsAAAAAAAABhMa6K1HVw5oJ+F+ZZ67Sm4d5dGuyPrst4AAAAAAAADyfsx8gjN0PRs0XHZ7Plg3FOUOX23cq1lyr0i6dVzbLTiy8tdAAAAAAAAABaer/m6s66y4TKZxV3LLSdku7ZSrCqJYAAAAAAAADCY10VqOrhzQT8L8yz12lNw7y6NdkfXZbwAAAAAAAAHk/Zj5BGboejZouOz2fLBuKcocvtu5VrLlXpF06rm2WnFl5a6AAAAAAAAAC09X/N1Z11lwmUziruWWk7Jd2ylWFUSwAAAAAAAAGExrorUdXDmgn4X5lnrtKbh3l0a7I+uy3gAAAAAAAAPJ+zHyCM3Q9GzRcdns+WDcU5Q5fbdyrWXKvSLp1XNstOLLy10AAAAAAAAAFp6v+bqzrrLhMpnFXcstJ2S7tlKsKolgAAAAAAAAMJjXRWo6uHNBPwvzLPXaU3DvLo12R9dlvAAAAAAAAAeT9mPkEZuh6Nmi47PZ8sG4pyhy+27lWsuVekXTqubZacWXlroAAAAAAAAALT1f83VnXWXCZTOKu5ZaTsl3bKVYVRLAAAAAAAAAYTGuitR1cOaCfhfmWeu0puHeXRrsj67LeAAAAAAAAA8n7MfIIzdD0bNFx2ez5YNxTlDl9t3KtZcq9IunVc2y04svLXQAAAAAAAAAWnq/5urOusuEymcVdyy0nZLu2UqwqiWAAAAAAAAAwmNdFajq4c0E/C/Ms9dpTcO8ujXZH12W8AAAAAAAAB5P2Y+QRm6Ho2aLjs9nywbinKHL7buVay5V6RdOq5tlpxZeWugAAAAAAAAAtPV/zdWddZcJlM4q7llpOyXdspVhVEsAAAAAAAABhMa6K1HVw5oJ+F+ZZ67Sm4d5dGuyPrst4AAAAAAAADyfsx8gjN0PRs0XHZ7Plg3FOUOX23cq1lztjjBGKL9i+sXq6US+T2E97njLNCT/ACaHx/MGXlg/p7i/w/fvQB9PcX+H796APp7i/wAP370AfT3F/h+/egD6e4v8P370AfT3F/h+/egD6e4v8P370AfT3F/h+/egD6e4v8P370AfT3F/h+/egFU6GaDVqFcqpZ1enXmymntbOMsJrOP+whCb4/jzVbiG43i812c2NH+/5EpNhXTTE/7Kjfd+u13c3srnRr/8p/EjnUez7v12u7m9jo1/+U/hzqPZ9367Xdzex0a//Kfw51Hs+79dru5vY6Nf/lP4c6j2fd+u13c3sdGv/wAp/DnUez7v12u7m9jo1/8AlP4c6j2fd+u13c3sdGv/AMp/DnUez7v12u7m9jo1/wDlP4c6j2fd+u13c3sdGv8A8p/DnUez7v12u7m9jo1/+U/hzqPbE4ru14vmHr7d7rdraa2mkhCEsLOP+/dBNw/Cr7Z3qiuuzmIjT0l3G82NneKKqqv8iEyyWxB3PfPQtfItPSy9VuP0j9/hktiDue+eg5Fp6Oq3H6R+/wAMlsQdz3z0HItPR1W4/SP3+GS2IO5756DkWno6rcfpH7/DJbEHc989ByLT0dVuP0j9/hktiDue+eg5Fp6Oq3H6R+/wyWxB3PfPQci09HVbj9I/f4ZLYg7nvnoORaejqtx+kfv8MlsQdz3z0HItPR1W4/SP3+GS2IO5756DkWno6rcfpH7/AB5NhbEEZYw/4e+fj/ocm09Mxi1x+kfv8XKlWVpZ0u5yTyTQmhYSQjCMPxH5YNnTk5/aT/tczHt//9k="/>
          <p:cNvSpPr>
            <a:spLocks noChangeAspect="1" noChangeArrowheads="1"/>
          </p:cNvSpPr>
          <p:nvPr/>
        </p:nvSpPr>
        <p:spPr bwMode="auto">
          <a:xfrm>
            <a:off x="0" y="-1076325"/>
            <a:ext cx="2609850" cy="17526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http://t1.gstatic.com/images?q=tbn:ANd9GcSUFmY4RgNCzARCwLQLk2qXFmgiHKJsG0teIpcBVV4UuaZNvbo75HHWf7Ek"/>
          <p:cNvPicPr>
            <a:picLocks noChangeAspect="1" noChangeArrowheads="1"/>
          </p:cNvPicPr>
          <p:nvPr/>
        </p:nvPicPr>
        <p:blipFill rotWithShape="1">
          <a:blip r:embed="rId9">
            <a:extLst>
              <a:ext uri="{28A0092B-C50C-407E-A947-70E740481C1C}">
                <a14:useLocalDpi xmlns="" xmlns:a14="http://schemas.microsoft.com/office/drawing/2010/main" val="0"/>
              </a:ext>
            </a:extLst>
          </a:blip>
          <a:srcRect r="5111"/>
          <a:stretch/>
        </p:blipFill>
        <p:spPr bwMode="auto">
          <a:xfrm>
            <a:off x="-178030" y="2278028"/>
            <a:ext cx="3305406" cy="23392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2514703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lum bright="70000" contrast="-70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219" name="Title 1"/>
          <p:cNvSpPr>
            <a:spLocks noGrp="1"/>
          </p:cNvSpPr>
          <p:nvPr>
            <p:ph type="title"/>
          </p:nvPr>
        </p:nvSpPr>
        <p:spPr/>
        <p:txBody>
          <a:bodyPr/>
          <a:lstStyle/>
          <a:p>
            <a:pPr eaLnBrk="1" hangingPunct="1"/>
            <a:r>
              <a:rPr lang="en-GB" dirty="0" smtClean="0">
                <a:solidFill>
                  <a:schemeClr val="tx1"/>
                </a:solidFill>
              </a:rPr>
              <a:t>Belgium</a:t>
            </a:r>
          </a:p>
        </p:txBody>
      </p:sp>
      <p:sp>
        <p:nvSpPr>
          <p:cNvPr id="9220" name="Content Placeholder 2"/>
          <p:cNvSpPr>
            <a:spLocks noGrp="1"/>
          </p:cNvSpPr>
          <p:nvPr>
            <p:ph idx="1"/>
          </p:nvPr>
        </p:nvSpPr>
        <p:spPr/>
        <p:txBody>
          <a:bodyPr>
            <a:noAutofit/>
          </a:bodyPr>
          <a:lstStyle/>
          <a:p>
            <a:pPr eaLnBrk="1" hangingPunct="1"/>
            <a:r>
              <a:rPr lang="en-GB" sz="2400" dirty="0" smtClean="0"/>
              <a:t>In Belgium, over the course of the 20th century, there were very marked and quite severe increases in seasonal and annual temperatures (in the order of 1°C) during two periods, firstly during the first half of the 20th century and then In the 1980s </a:t>
            </a:r>
          </a:p>
          <a:p>
            <a:pPr eaLnBrk="1" hangingPunct="1"/>
            <a:r>
              <a:rPr lang="en-GB" sz="2400" dirty="0" smtClean="0"/>
              <a:t>the frequency of cold spells reduced significantly in the early 1970s. The general increase in minimal temperatures during the 20th century also explains why the longest annual period without frost has increased</a:t>
            </a:r>
          </a:p>
          <a:p>
            <a:pPr eaLnBrk="1" hangingPunct="1"/>
            <a:r>
              <a:rPr lang="en-GB" sz="2400" dirty="0" smtClean="0"/>
              <a:t>Between 1833, when rainfall records began, and the end of the 20th century, the Brussels region has seen an increase of roughly 7% in annual rainfall </a:t>
            </a:r>
          </a:p>
          <a:p>
            <a:pPr eaLnBrk="1" hangingPunct="1"/>
            <a:endParaRPr lang="en-GB" sz="2400" dirty="0" smtClean="0"/>
          </a:p>
        </p:txBody>
      </p:sp>
    </p:spTree>
    <p:extLst>
      <p:ext uri="{BB962C8B-B14F-4D97-AF65-F5344CB8AC3E}">
        <p14:creationId xmlns="" xmlns:p14="http://schemas.microsoft.com/office/powerpoint/2010/main" val="199406804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lum bright="70000" contrast="-70000"/>
            <a:extLst>
              <a:ext uri="{28A0092B-C50C-407E-A947-70E740481C1C}">
                <a14:useLocalDpi xmlns="" xmlns:a14="http://schemas.microsoft.com/office/drawing/2010/main" val="0"/>
              </a:ext>
            </a:extLst>
          </a:blip>
          <a:srcRect/>
          <a:stretch>
            <a:fillRect/>
          </a:stretch>
        </p:blipFill>
        <p:spPr bwMode="auto">
          <a:xfrm>
            <a:off x="-396552" y="-315416"/>
            <a:ext cx="10200711" cy="76127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195" name="Title 1"/>
          <p:cNvSpPr>
            <a:spLocks noGrp="1"/>
          </p:cNvSpPr>
          <p:nvPr>
            <p:ph type="title"/>
          </p:nvPr>
        </p:nvSpPr>
        <p:spPr>
          <a:xfrm>
            <a:off x="323528" y="332656"/>
            <a:ext cx="8534400" cy="758952"/>
          </a:xfrm>
        </p:spPr>
        <p:txBody>
          <a:bodyPr>
            <a:normAutofit fontScale="90000"/>
          </a:bodyPr>
          <a:lstStyle/>
          <a:p>
            <a:r>
              <a:rPr lang="en-GB" altLang="en-US" dirty="0" smtClean="0">
                <a:solidFill>
                  <a:schemeClr val="tx1"/>
                </a:solidFill>
              </a:rPr>
              <a:t>Estonia</a:t>
            </a:r>
          </a:p>
        </p:txBody>
      </p:sp>
      <p:sp>
        <p:nvSpPr>
          <p:cNvPr id="8196" name="Content Placeholder 2"/>
          <p:cNvSpPr>
            <a:spLocks noGrp="1"/>
          </p:cNvSpPr>
          <p:nvPr>
            <p:ph idx="1"/>
          </p:nvPr>
        </p:nvSpPr>
        <p:spPr/>
        <p:txBody>
          <a:bodyPr>
            <a:noAutofit/>
          </a:bodyPr>
          <a:lstStyle/>
          <a:p>
            <a:r>
              <a:rPr lang="en-GB" altLang="en-US" sz="2400" dirty="0" smtClean="0"/>
              <a:t>Estonia lies in the transition zone between maritime and continental climate. Local climatic differences are due, above all, to the neighbouring Baltic Sea, which warms up the coastal zone in winter and has a cooling effect, especially in spring.</a:t>
            </a:r>
          </a:p>
          <a:p>
            <a:r>
              <a:rPr lang="en-GB" altLang="en-US" sz="2400" dirty="0" smtClean="0"/>
              <a:t>The most intensive warming to date has taken place in March, April, and May, with a gradient of 1.5ºC per 100 years</a:t>
            </a:r>
          </a:p>
          <a:p>
            <a:r>
              <a:rPr lang="en-GB" altLang="en-US" sz="2400" dirty="0" smtClean="0"/>
              <a:t>Since 1966 precipitation series in Estonia have been massive. A significant increase in precipitation has occurred in winter period (29%). During the period 1961–2004 the winter seasonal precipitation increased over 45 mm.</a:t>
            </a:r>
          </a:p>
        </p:txBody>
      </p:sp>
    </p:spTree>
    <p:extLst>
      <p:ext uri="{BB962C8B-B14F-4D97-AF65-F5344CB8AC3E}">
        <p14:creationId xmlns="" xmlns:p14="http://schemas.microsoft.com/office/powerpoint/2010/main" val="25591733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lum bright="70000" contrast="-70000"/>
            <a:extLst>
              <a:ext uri="{28A0092B-C50C-407E-A947-70E740481C1C}">
                <a14:useLocalDpi xmlns="" xmlns:a14="http://schemas.microsoft.com/office/drawing/2010/main" val="0"/>
              </a:ext>
            </a:extLst>
          </a:blip>
          <a:srcRect t="4334" b="2375"/>
          <a:stretch/>
        </p:blipFill>
        <p:spPr bwMode="auto">
          <a:xfrm>
            <a:off x="-468560" y="-11410"/>
            <a:ext cx="10193320" cy="71361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147" name="Title 1"/>
          <p:cNvSpPr>
            <a:spLocks noGrp="1"/>
          </p:cNvSpPr>
          <p:nvPr>
            <p:ph type="title"/>
          </p:nvPr>
        </p:nvSpPr>
        <p:spPr>
          <a:xfrm>
            <a:off x="230187" y="404664"/>
            <a:ext cx="8534400" cy="758952"/>
          </a:xfrm>
        </p:spPr>
        <p:txBody>
          <a:bodyPr>
            <a:normAutofit fontScale="90000"/>
          </a:bodyPr>
          <a:lstStyle/>
          <a:p>
            <a:r>
              <a:rPr lang="en-GB" altLang="en-US" dirty="0" smtClean="0">
                <a:solidFill>
                  <a:schemeClr val="tx1"/>
                </a:solidFill>
              </a:rPr>
              <a:t>Germany</a:t>
            </a:r>
          </a:p>
        </p:txBody>
      </p:sp>
      <p:sp>
        <p:nvSpPr>
          <p:cNvPr id="6148" name="Content Placeholder 2"/>
          <p:cNvSpPr>
            <a:spLocks noGrp="1"/>
          </p:cNvSpPr>
          <p:nvPr>
            <p:ph idx="1"/>
          </p:nvPr>
        </p:nvSpPr>
        <p:spPr/>
        <p:txBody>
          <a:bodyPr>
            <a:noAutofit/>
          </a:bodyPr>
          <a:lstStyle/>
          <a:p>
            <a:r>
              <a:rPr lang="en-GB" altLang="en-US" sz="2400" dirty="0" smtClean="0"/>
              <a:t>The annual average temperature increased by ca. 0.8 to 1.0ºC between 1900 and 2000. After a cooling trend up to the </a:t>
            </a:r>
            <a:r>
              <a:rPr lang="en-GB" altLang="en-US" sz="2400" dirty="0" smtClean="0"/>
              <a:t>1970s</a:t>
            </a:r>
            <a:r>
              <a:rPr lang="hu-HU" altLang="en-US" sz="2400" dirty="0" smtClean="0"/>
              <a:t>,</a:t>
            </a:r>
            <a:r>
              <a:rPr lang="en-GB" altLang="en-US" sz="2400" dirty="0" smtClean="0"/>
              <a:t> </a:t>
            </a:r>
            <a:r>
              <a:rPr lang="en-GB" altLang="en-US" sz="2400" dirty="0" smtClean="0"/>
              <a:t>we now observe a continuous and rapid temperature increase that still continues today </a:t>
            </a:r>
          </a:p>
          <a:p>
            <a:r>
              <a:rPr lang="en-GB" altLang="en-US" sz="2400" dirty="0" smtClean="0"/>
              <a:t>The intensity and frequency of occurrence of extreme rainfall events have increased especially during the last forty years of the 20th century. In general, this trend is more pronounced in the winter than in the summer </a:t>
            </a:r>
          </a:p>
          <a:p>
            <a:r>
              <a:rPr lang="en-GB" altLang="en-US" sz="2400" dirty="0" smtClean="0"/>
              <a:t>The probability of occurrence of an extremely hot summer, such as in the year 2003, </a:t>
            </a:r>
            <a:r>
              <a:rPr lang="hu-HU" altLang="en-US" sz="2400" dirty="0" smtClean="0"/>
              <a:t>has </a:t>
            </a:r>
            <a:r>
              <a:rPr lang="en-GB" altLang="en-US" sz="2400" dirty="0" smtClean="0"/>
              <a:t>increased </a:t>
            </a:r>
            <a:r>
              <a:rPr lang="en-GB" altLang="en-US" sz="2400" dirty="0" smtClean="0"/>
              <a:t>in the course of the 20th century</a:t>
            </a:r>
          </a:p>
        </p:txBody>
      </p:sp>
    </p:spTree>
    <p:extLst>
      <p:ext uri="{BB962C8B-B14F-4D97-AF65-F5344CB8AC3E}">
        <p14:creationId xmlns="" xmlns:p14="http://schemas.microsoft.com/office/powerpoint/2010/main" val="336046433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70000" contrast="-70000"/>
            <a:extLst>
              <a:ext uri="{28A0092B-C50C-407E-A947-70E740481C1C}">
                <a14:useLocalDpi xmlns="" xmlns:a14="http://schemas.microsoft.com/office/drawing/2010/main" val="0"/>
              </a:ext>
            </a:extLst>
          </a:blip>
          <a:srcRect/>
          <a:stretch>
            <a:fillRect/>
          </a:stretch>
        </p:blipFill>
        <p:spPr bwMode="auto">
          <a:xfrm>
            <a:off x="-1588" y="0"/>
            <a:ext cx="9145588"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075" name="Title 1"/>
          <p:cNvSpPr>
            <a:spLocks noGrp="1"/>
          </p:cNvSpPr>
          <p:nvPr>
            <p:ph type="title"/>
          </p:nvPr>
        </p:nvSpPr>
        <p:spPr>
          <a:xfrm>
            <a:off x="457200" y="274638"/>
            <a:ext cx="8229600" cy="725470"/>
          </a:xfrm>
        </p:spPr>
        <p:txBody>
          <a:bodyPr>
            <a:normAutofit fontScale="90000"/>
          </a:bodyPr>
          <a:lstStyle/>
          <a:p>
            <a:r>
              <a:rPr lang="en-GB" altLang="en-US" dirty="0" smtClean="0">
                <a:solidFill>
                  <a:schemeClr val="tx1"/>
                </a:solidFill>
              </a:rPr>
              <a:t>Hungary</a:t>
            </a:r>
          </a:p>
        </p:txBody>
      </p:sp>
      <p:sp>
        <p:nvSpPr>
          <p:cNvPr id="3" name="Content Placeholder 2"/>
          <p:cNvSpPr>
            <a:spLocks noGrp="1"/>
          </p:cNvSpPr>
          <p:nvPr>
            <p:ph idx="1"/>
          </p:nvPr>
        </p:nvSpPr>
        <p:spPr>
          <a:xfrm>
            <a:off x="457200" y="1071546"/>
            <a:ext cx="8229600" cy="5357850"/>
          </a:xfrm>
        </p:spPr>
        <p:txBody>
          <a:bodyPr rtlCol="0">
            <a:noAutofit/>
          </a:bodyPr>
          <a:lstStyle/>
          <a:p>
            <a:pPr fontAlgn="auto">
              <a:spcAft>
                <a:spcPts val="0"/>
              </a:spcAft>
              <a:buNone/>
              <a:defRPr/>
            </a:pPr>
            <a:r>
              <a:rPr lang="en-GB" sz="1800" b="1" dirty="0" smtClean="0"/>
              <a:t>Precipitation</a:t>
            </a:r>
          </a:p>
          <a:p>
            <a:pPr fontAlgn="auto">
              <a:spcAft>
                <a:spcPts val="0"/>
              </a:spcAft>
              <a:buNone/>
              <a:defRPr/>
            </a:pPr>
            <a:r>
              <a:rPr lang="en-GB" sz="1800" dirty="0" smtClean="0"/>
              <a:t> Its annual amount significantly </a:t>
            </a:r>
            <a:r>
              <a:rPr lang="en-GB" sz="1800" dirty="0" smtClean="0"/>
              <a:t>decreased in the 20th century. </a:t>
            </a:r>
            <a:endParaRPr lang="en-GB" sz="1800" dirty="0" smtClean="0"/>
          </a:p>
          <a:p>
            <a:pPr fontAlgn="auto">
              <a:spcAft>
                <a:spcPts val="0"/>
              </a:spcAft>
              <a:buNone/>
              <a:defRPr/>
            </a:pPr>
            <a:r>
              <a:rPr lang="en-GB" sz="1800" dirty="0" smtClean="0"/>
              <a:t> This</a:t>
            </a:r>
            <a:r>
              <a:rPr lang="en-GB" sz="1800" dirty="0" smtClean="0"/>
              <a:t> </a:t>
            </a:r>
            <a:r>
              <a:rPr lang="en-GB" sz="1800" dirty="0" smtClean="0"/>
              <a:t>is most significant during spring when </a:t>
            </a:r>
            <a:r>
              <a:rPr lang="en-GB" sz="1800" dirty="0" smtClean="0"/>
              <a:t>it is </a:t>
            </a:r>
            <a:r>
              <a:rPr lang="en-GB" sz="1800" dirty="0" smtClean="0"/>
              <a:t>only 75% of the sum in the </a:t>
            </a:r>
            <a:r>
              <a:rPr lang="en-GB" sz="1800" dirty="0" smtClean="0"/>
              <a:t> beginning </a:t>
            </a:r>
          </a:p>
          <a:p>
            <a:pPr fontAlgn="auto">
              <a:spcAft>
                <a:spcPts val="0"/>
              </a:spcAft>
              <a:buNone/>
              <a:defRPr/>
            </a:pPr>
            <a:r>
              <a:rPr lang="en-GB" sz="1800" dirty="0" smtClean="0"/>
              <a:t>of </a:t>
            </a:r>
            <a:r>
              <a:rPr lang="en-GB" sz="1800" dirty="0" smtClean="0"/>
              <a:t> the </a:t>
            </a:r>
            <a:r>
              <a:rPr lang="en-GB" sz="1800" dirty="0" smtClean="0"/>
              <a:t>20th </a:t>
            </a:r>
            <a:r>
              <a:rPr lang="en-GB" sz="1800" dirty="0" smtClean="0"/>
              <a:t>century</a:t>
            </a:r>
            <a:endParaRPr lang="en-GB" sz="1800" dirty="0" smtClean="0"/>
          </a:p>
          <a:p>
            <a:pPr fontAlgn="auto">
              <a:spcAft>
                <a:spcPts val="0"/>
              </a:spcAft>
              <a:buNone/>
              <a:defRPr/>
            </a:pPr>
            <a:r>
              <a:rPr lang="en-GB" sz="1800" dirty="0" smtClean="0"/>
              <a:t>The </a:t>
            </a:r>
            <a:r>
              <a:rPr lang="en-GB" sz="1800" dirty="0" smtClean="0"/>
              <a:t>autumn and winter precipitation decrease is 12-14%. </a:t>
            </a:r>
            <a:endParaRPr lang="en-GB" sz="1800" dirty="0" smtClean="0"/>
          </a:p>
          <a:p>
            <a:pPr fontAlgn="auto">
              <a:spcAft>
                <a:spcPts val="0"/>
              </a:spcAft>
              <a:buNone/>
              <a:defRPr/>
            </a:pPr>
            <a:r>
              <a:rPr lang="en-GB" sz="1800" dirty="0" smtClean="0"/>
              <a:t> </a:t>
            </a:r>
            <a:r>
              <a:rPr lang="en-GB" sz="1800" dirty="0" smtClean="0"/>
              <a:t>The </a:t>
            </a:r>
            <a:r>
              <a:rPr lang="en-GB" sz="1800" dirty="0" smtClean="0"/>
              <a:t>winter precipitation </a:t>
            </a:r>
            <a:r>
              <a:rPr lang="en-GB" sz="1800" dirty="0" smtClean="0"/>
              <a:t>is the </a:t>
            </a:r>
            <a:r>
              <a:rPr lang="en-GB" sz="1800" dirty="0" smtClean="0"/>
              <a:t>lowest in comparison to the other seasons.</a:t>
            </a:r>
          </a:p>
          <a:p>
            <a:pPr fontAlgn="auto">
              <a:spcAft>
                <a:spcPts val="0"/>
              </a:spcAft>
              <a:buNone/>
              <a:defRPr/>
            </a:pPr>
            <a:r>
              <a:rPr lang="en-GB" sz="1800" b="1" dirty="0" smtClean="0"/>
              <a:t>Temperature</a:t>
            </a:r>
            <a:endParaRPr lang="en-GB" sz="1800" b="1" dirty="0" smtClean="0"/>
          </a:p>
          <a:p>
            <a:pPr fontAlgn="auto">
              <a:spcAft>
                <a:spcPts val="0"/>
              </a:spcAft>
              <a:buNone/>
              <a:defRPr/>
            </a:pPr>
            <a:r>
              <a:rPr lang="en-GB" sz="1800" dirty="0" smtClean="0"/>
              <a:t> The </a:t>
            </a:r>
            <a:r>
              <a:rPr lang="en-GB" sz="1800" dirty="0" smtClean="0"/>
              <a:t>number of frosty days is expected to decrease </a:t>
            </a:r>
            <a:r>
              <a:rPr lang="en-GB" sz="1800" dirty="0" smtClean="0"/>
              <a:t>with 12-15 days by 2040 compared</a:t>
            </a:r>
          </a:p>
          <a:p>
            <a:pPr fontAlgn="auto">
              <a:spcAft>
                <a:spcPts val="0"/>
              </a:spcAft>
              <a:buNone/>
              <a:defRPr/>
            </a:pPr>
            <a:r>
              <a:rPr lang="en-GB" sz="1800" dirty="0" smtClean="0"/>
              <a:t> </a:t>
            </a:r>
            <a:r>
              <a:rPr lang="en-GB" sz="1800" dirty="0" smtClean="0"/>
              <a:t>to the period between </a:t>
            </a:r>
            <a:r>
              <a:rPr lang="en-GB" sz="1800" dirty="0" smtClean="0"/>
              <a:t>1961-1990</a:t>
            </a:r>
            <a:r>
              <a:rPr lang="en-GB" sz="1800" dirty="0" smtClean="0"/>
              <a:t>, </a:t>
            </a:r>
            <a:r>
              <a:rPr lang="en-GB" sz="1800" dirty="0" smtClean="0"/>
              <a:t> everywhere – more in higher altitudes</a:t>
            </a:r>
          </a:p>
          <a:p>
            <a:pPr fontAlgn="auto">
              <a:spcAft>
                <a:spcPts val="0"/>
              </a:spcAft>
              <a:buNone/>
              <a:defRPr/>
            </a:pPr>
            <a:r>
              <a:rPr lang="en-GB" sz="1800" dirty="0" smtClean="0"/>
              <a:t> Fewer </a:t>
            </a:r>
            <a:r>
              <a:rPr lang="en-GB" sz="1800" dirty="0" smtClean="0"/>
              <a:t>frosty </a:t>
            </a:r>
            <a:r>
              <a:rPr lang="en-GB" sz="1800" dirty="0" smtClean="0"/>
              <a:t>days </a:t>
            </a:r>
            <a:r>
              <a:rPr lang="en-GB" sz="1800" dirty="0" smtClean="0"/>
              <a:t>will result in a </a:t>
            </a:r>
            <a:r>
              <a:rPr lang="en-GB" sz="1800" dirty="0" smtClean="0"/>
              <a:t>decrease in </a:t>
            </a:r>
            <a:r>
              <a:rPr lang="en-GB" sz="1800" dirty="0" smtClean="0"/>
              <a:t>heat consumption </a:t>
            </a:r>
            <a:r>
              <a:rPr lang="en-GB" sz="1800" dirty="0" smtClean="0">
                <a:sym typeface="Wingdings 3"/>
              </a:rPr>
              <a:t>higher </a:t>
            </a:r>
            <a:r>
              <a:rPr lang="en-GB" sz="1800" dirty="0" smtClean="0"/>
              <a:t>temperatures </a:t>
            </a:r>
          </a:p>
          <a:p>
            <a:pPr fontAlgn="auto">
              <a:spcAft>
                <a:spcPts val="0"/>
              </a:spcAft>
              <a:buNone/>
              <a:defRPr/>
            </a:pPr>
            <a:r>
              <a:rPr lang="en-GB" sz="1800" dirty="0" smtClean="0"/>
              <a:t>mean a shorter heating </a:t>
            </a:r>
            <a:r>
              <a:rPr lang="en-GB" sz="1800" dirty="0" smtClean="0"/>
              <a:t>period. </a:t>
            </a:r>
            <a:endParaRPr lang="en-GB" sz="1800" dirty="0" smtClean="0"/>
          </a:p>
          <a:p>
            <a:pPr fontAlgn="auto">
              <a:spcAft>
                <a:spcPts val="0"/>
              </a:spcAft>
              <a:buNone/>
              <a:defRPr/>
            </a:pPr>
            <a:r>
              <a:rPr lang="en-GB" sz="1800" dirty="0" smtClean="0"/>
              <a:t>The </a:t>
            </a:r>
            <a:r>
              <a:rPr lang="en-GB" sz="1800" dirty="0" smtClean="0"/>
              <a:t>number of days with </a:t>
            </a:r>
            <a:r>
              <a:rPr lang="en-GB" sz="1800" dirty="0" smtClean="0"/>
              <a:t>high heat alert will increase</a:t>
            </a:r>
            <a:endParaRPr lang="en-GB" sz="1800" dirty="0" smtClean="0"/>
          </a:p>
          <a:p>
            <a:pPr fontAlgn="auto">
              <a:spcAft>
                <a:spcPts val="0"/>
              </a:spcAft>
              <a:buNone/>
              <a:defRPr/>
            </a:pPr>
            <a:r>
              <a:rPr lang="en-GB" sz="1800" dirty="0" smtClean="0"/>
              <a:t>The </a:t>
            </a:r>
            <a:r>
              <a:rPr lang="en-GB" sz="1800" dirty="0" smtClean="0"/>
              <a:t>largest temperature increase is expected in summer, and the smallest increase </a:t>
            </a:r>
            <a:r>
              <a:rPr lang="en-GB" sz="1800" dirty="0" smtClean="0"/>
              <a:t>in</a:t>
            </a:r>
          </a:p>
          <a:p>
            <a:pPr fontAlgn="auto">
              <a:spcAft>
                <a:spcPts val="0"/>
              </a:spcAft>
              <a:buNone/>
              <a:defRPr/>
            </a:pPr>
            <a:r>
              <a:rPr lang="en-GB" sz="1800" dirty="0" smtClean="0"/>
              <a:t> spring. The expected summer warming of Hungary in 2071- 2100 compared with </a:t>
            </a:r>
          </a:p>
          <a:p>
            <a:pPr fontAlgn="auto">
              <a:spcAft>
                <a:spcPts val="0"/>
              </a:spcAft>
              <a:buNone/>
              <a:defRPr/>
            </a:pPr>
            <a:r>
              <a:rPr lang="en-GB" sz="1800" dirty="0" smtClean="0"/>
              <a:t>1961-1990 </a:t>
            </a:r>
            <a:r>
              <a:rPr lang="en-GB" sz="1800" dirty="0" smtClean="0"/>
              <a:t>ranges from 4.5-5.1°C </a:t>
            </a:r>
            <a:r>
              <a:rPr lang="en-GB" sz="1800" dirty="0" smtClean="0"/>
              <a:t>3.7-4.2°C . </a:t>
            </a:r>
          </a:p>
          <a:p>
            <a:pPr>
              <a:buNone/>
              <a:defRPr/>
            </a:pPr>
            <a:r>
              <a:rPr lang="en-GB" sz="1800" dirty="0" smtClean="0"/>
              <a:t>In </a:t>
            </a:r>
            <a:r>
              <a:rPr lang="en-GB" sz="1800" dirty="0" smtClean="0"/>
              <a:t>case of spring, the expected </a:t>
            </a:r>
            <a:r>
              <a:rPr lang="en-GB" sz="1800" dirty="0" smtClean="0"/>
              <a:t>increase inside Hungary is 2.9-3.2°C</a:t>
            </a:r>
          </a:p>
          <a:p>
            <a:pPr fontAlgn="auto">
              <a:spcAft>
                <a:spcPts val="0"/>
              </a:spcAft>
              <a:buNone/>
              <a:defRPr/>
            </a:pPr>
            <a:endParaRPr lang="en-GB" sz="1800" dirty="0" smtClean="0"/>
          </a:p>
          <a:p>
            <a:pPr fontAlgn="auto">
              <a:spcAft>
                <a:spcPts val="0"/>
              </a:spcAft>
              <a:defRPr/>
            </a:pPr>
            <a:endParaRPr lang="en-GB" sz="1800" dirty="0" smtClean="0"/>
          </a:p>
          <a:p>
            <a:pPr fontAlgn="auto">
              <a:spcAft>
                <a:spcPts val="0"/>
              </a:spcAft>
              <a:defRPr/>
            </a:pPr>
            <a:endParaRPr lang="en-GB" sz="1800" dirty="0" smtClean="0"/>
          </a:p>
        </p:txBody>
      </p:sp>
    </p:spTree>
    <p:extLst>
      <p:ext uri="{BB962C8B-B14F-4D97-AF65-F5344CB8AC3E}">
        <p14:creationId xmlns="" xmlns:p14="http://schemas.microsoft.com/office/powerpoint/2010/main" val="37732781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70000" contrast="-70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5288" y="0"/>
            <a:ext cx="8229600" cy="1143000"/>
          </a:xfrm>
        </p:spPr>
        <p:txBody>
          <a:bodyPr rtlCol="0">
            <a:normAutofit/>
          </a:bodyPr>
          <a:lstStyle/>
          <a:p>
            <a:pPr fontAlgn="auto">
              <a:spcAft>
                <a:spcPts val="0"/>
              </a:spcAft>
              <a:defRPr/>
            </a:pPr>
            <a:r>
              <a:rPr lang="en-GB" dirty="0" smtClean="0">
                <a:solidFill>
                  <a:schemeClr val="tx1"/>
                </a:solidFill>
              </a:rPr>
              <a:t>Iceland</a:t>
            </a:r>
          </a:p>
        </p:txBody>
      </p:sp>
      <p:sp>
        <p:nvSpPr>
          <p:cNvPr id="3" name="Content Placeholder 2"/>
          <p:cNvSpPr>
            <a:spLocks noGrp="1"/>
          </p:cNvSpPr>
          <p:nvPr>
            <p:ph idx="1"/>
          </p:nvPr>
        </p:nvSpPr>
        <p:spPr>
          <a:xfrm>
            <a:off x="354013" y="1341438"/>
            <a:ext cx="8435975" cy="4608512"/>
          </a:xfrm>
        </p:spPr>
        <p:txBody>
          <a:bodyPr rtlCol="0">
            <a:normAutofit fontScale="40000" lnSpcReduction="20000"/>
          </a:bodyPr>
          <a:lstStyle/>
          <a:p>
            <a:pPr fontAlgn="auto">
              <a:spcAft>
                <a:spcPts val="0"/>
              </a:spcAft>
              <a:defRPr/>
            </a:pPr>
            <a:r>
              <a:rPr lang="en-GB" sz="4800" dirty="0" smtClean="0"/>
              <a:t>Iceland enjoys a warmer climate than its northerly location would indicate because a part of the Gulf Stream flows around the southern and western coasts of the country. Reykjavik has a cool climate; with annual temperatures similar to those of Toronto or New York. However, it does still get cold in Reykjavik.</a:t>
            </a:r>
          </a:p>
          <a:p>
            <a:pPr marL="0" indent="0" fontAlgn="auto">
              <a:spcAft>
                <a:spcPts val="0"/>
              </a:spcAft>
              <a:buFont typeface="Arial" pitchFamily="34" charset="0"/>
              <a:buNone/>
              <a:defRPr/>
            </a:pPr>
            <a:endParaRPr lang="en-GB" sz="4800" dirty="0" smtClean="0"/>
          </a:p>
          <a:p>
            <a:pPr fontAlgn="auto">
              <a:spcAft>
                <a:spcPts val="0"/>
              </a:spcAft>
              <a:defRPr/>
            </a:pPr>
            <a:r>
              <a:rPr lang="en-GB" sz="4800" dirty="0" smtClean="0"/>
              <a:t>In addition, the result of mixing the warm, moist Atlantic air with the cold, dry Arctic air produces a weather pattern that is constantly changing. The annual temperature of Reykjavik is 5°C, with the average January temperature being -0.4°C and July 11.2°C. The temperature records for Reykjavík are 24.8°C (76.6°F) on August 11, 2004 and -24.5°C (-12.1°F) on January 21, 1918 (1).</a:t>
            </a:r>
          </a:p>
          <a:p>
            <a:pPr fontAlgn="auto">
              <a:spcAft>
                <a:spcPts val="0"/>
              </a:spcAft>
              <a:defRPr/>
            </a:pPr>
            <a:endParaRPr lang="en-GB" sz="4800" dirty="0" smtClean="0"/>
          </a:p>
          <a:p>
            <a:pPr fontAlgn="auto">
              <a:spcAft>
                <a:spcPts val="0"/>
              </a:spcAft>
              <a:defRPr/>
            </a:pPr>
            <a:r>
              <a:rPr lang="en-GB" sz="4800" dirty="0" smtClean="0"/>
              <a:t>In the 1920s there was a period of rapid warming, similar to what is observed in global averages, but in Iceland the temperature change was greater and more abrupt. Since the 1980's, Iceland has experienced considerable warming, and early in the 21st century temperatures reached values comparable to those observed in the 1930s.</a:t>
            </a:r>
          </a:p>
          <a:p>
            <a:pPr fontAlgn="auto">
              <a:spcAft>
                <a:spcPts val="0"/>
              </a:spcAft>
              <a:defRPr/>
            </a:pPr>
            <a:endParaRPr lang="en-GB" sz="4800" dirty="0" smtClean="0"/>
          </a:p>
          <a:p>
            <a:pPr fontAlgn="auto">
              <a:spcAft>
                <a:spcPts val="0"/>
              </a:spcAft>
              <a:defRPr/>
            </a:pPr>
            <a:endParaRPr lang="en-GB" dirty="0" smtClean="0"/>
          </a:p>
          <a:p>
            <a:pPr fontAlgn="auto">
              <a:spcAft>
                <a:spcPts val="0"/>
              </a:spcAft>
              <a:defRPr/>
            </a:pPr>
            <a:endParaRPr lang="en-GB" dirty="0" smtClean="0"/>
          </a:p>
        </p:txBody>
      </p:sp>
    </p:spTree>
    <p:extLst>
      <p:ext uri="{BB962C8B-B14F-4D97-AF65-F5344CB8AC3E}">
        <p14:creationId xmlns="" xmlns:p14="http://schemas.microsoft.com/office/powerpoint/2010/main" val="26916090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lum bright="70000" contrast="-70000"/>
            <a:extLst>
              <a:ext uri="{28A0092B-C50C-407E-A947-70E740481C1C}">
                <a14:useLocalDpi xmlns="" xmlns:a14="http://schemas.microsoft.com/office/drawing/2010/main" val="0"/>
              </a:ext>
            </a:extLst>
          </a:blip>
          <a:srcRect/>
          <a:stretch>
            <a:fillRect/>
          </a:stretch>
        </p:blipFill>
        <p:spPr bwMode="auto">
          <a:xfrm>
            <a:off x="-109538" y="0"/>
            <a:ext cx="9264651"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099" name="Title 1"/>
          <p:cNvSpPr>
            <a:spLocks noGrp="1"/>
          </p:cNvSpPr>
          <p:nvPr>
            <p:ph type="title"/>
          </p:nvPr>
        </p:nvSpPr>
        <p:spPr/>
        <p:txBody>
          <a:bodyPr/>
          <a:lstStyle/>
          <a:p>
            <a:r>
              <a:rPr lang="en-GB" altLang="en-US" dirty="0" smtClean="0">
                <a:solidFill>
                  <a:schemeClr val="tx1"/>
                </a:solidFill>
              </a:rPr>
              <a:t>Norway</a:t>
            </a:r>
          </a:p>
        </p:txBody>
      </p:sp>
      <p:sp>
        <p:nvSpPr>
          <p:cNvPr id="4100" name="Content Placeholder 2"/>
          <p:cNvSpPr>
            <a:spLocks noGrp="1"/>
          </p:cNvSpPr>
          <p:nvPr>
            <p:ph idx="1"/>
          </p:nvPr>
        </p:nvSpPr>
        <p:spPr/>
        <p:txBody>
          <a:bodyPr>
            <a:normAutofit/>
          </a:bodyPr>
          <a:lstStyle/>
          <a:p>
            <a:r>
              <a:rPr lang="en-GB" altLang="en-US" sz="2000" dirty="0" smtClean="0"/>
              <a:t>For the period 1900-2008 as a whole, the annual mean temperature in Norway has increased by about 0.9°C</a:t>
            </a:r>
          </a:p>
          <a:p>
            <a:r>
              <a:rPr lang="en-GB" altLang="en-US" sz="2000" dirty="0" smtClean="0"/>
              <a:t>The annual precipitation has increased in Norway during 1900-2008#</a:t>
            </a:r>
          </a:p>
          <a:p>
            <a:r>
              <a:rPr lang="en-GB" altLang="en-US" sz="2000" dirty="0" smtClean="0"/>
              <a:t>Snow cover has decreased in the northern hemisphere for the past 50 years </a:t>
            </a:r>
          </a:p>
          <a:p>
            <a:r>
              <a:rPr lang="en-GB" altLang="en-US" sz="2000" dirty="0" smtClean="0"/>
              <a:t>Snowfall depends strongly on temperature and precipitation. In Norway,</a:t>
            </a:r>
            <a:r>
              <a:rPr lang="hu-HU" altLang="en-US" sz="2000" dirty="0" smtClean="0"/>
              <a:t> </a:t>
            </a:r>
            <a:r>
              <a:rPr lang="en-GB" altLang="en-US" sz="2000" dirty="0" smtClean="0"/>
              <a:t>these have increased during winter in the past few decades.</a:t>
            </a:r>
          </a:p>
          <a:p>
            <a:r>
              <a:rPr lang="en-GB" altLang="en-US" sz="2000" dirty="0" smtClean="0"/>
              <a:t>The Norwegian coastal glaciers, which were expanding and gaining mass due to increased snowfall in winter up to the end of the 1990s, are also now retreating, as a result of less winter precipitation and more summer melting (12, 13). Nearly all the smaller Norwegian glaciers are likely to disappear and overall glacier area as well as volume may be reduced by about one third by 2100 </a:t>
            </a:r>
          </a:p>
        </p:txBody>
      </p:sp>
    </p:spTree>
    <p:extLst>
      <p:ext uri="{BB962C8B-B14F-4D97-AF65-F5344CB8AC3E}">
        <p14:creationId xmlns="" xmlns:p14="http://schemas.microsoft.com/office/powerpoint/2010/main" val="244165146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lum bright="70000" contrast="-70000"/>
            <a:extLst>
              <a:ext uri="{28A0092B-C50C-407E-A947-70E740481C1C}">
                <a14:useLocalDpi xmlns="" xmlns:a14="http://schemas.microsoft.com/office/drawing/2010/main" val="0"/>
              </a:ext>
            </a:extLst>
          </a:blip>
          <a:srcRect t="19822"/>
          <a:stretch/>
        </p:blipFill>
        <p:spPr bwMode="auto">
          <a:xfrm>
            <a:off x="0" y="-18567"/>
            <a:ext cx="9161463" cy="97404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171" name="Title 1"/>
          <p:cNvSpPr>
            <a:spLocks noGrp="1"/>
          </p:cNvSpPr>
          <p:nvPr>
            <p:ph type="title"/>
          </p:nvPr>
        </p:nvSpPr>
        <p:spPr>
          <a:xfrm>
            <a:off x="313531" y="404664"/>
            <a:ext cx="8534400" cy="758952"/>
          </a:xfrm>
        </p:spPr>
        <p:txBody>
          <a:bodyPr>
            <a:normAutofit fontScale="90000"/>
          </a:bodyPr>
          <a:lstStyle/>
          <a:p>
            <a:r>
              <a:rPr lang="en-GB" altLang="en-US" dirty="0" smtClean="0">
                <a:solidFill>
                  <a:schemeClr val="tx1"/>
                </a:solidFill>
              </a:rPr>
              <a:t>Scotland</a:t>
            </a:r>
          </a:p>
        </p:txBody>
      </p:sp>
      <p:sp>
        <p:nvSpPr>
          <p:cNvPr id="7172" name="Content Placeholder 2"/>
          <p:cNvSpPr>
            <a:spLocks noGrp="1"/>
          </p:cNvSpPr>
          <p:nvPr>
            <p:ph idx="1"/>
          </p:nvPr>
        </p:nvSpPr>
        <p:spPr/>
        <p:txBody>
          <a:bodyPr>
            <a:noAutofit/>
          </a:bodyPr>
          <a:lstStyle/>
          <a:p>
            <a:r>
              <a:rPr lang="en-GB" altLang="en-US" sz="2800" dirty="0" smtClean="0"/>
              <a:t>The Gulf Stream has a warming effect on the UK, especially bringing mild winters for it</a:t>
            </a:r>
            <a:r>
              <a:rPr lang="hu-HU" altLang="en-US" sz="2800" dirty="0" smtClean="0"/>
              <a:t>s</a:t>
            </a:r>
            <a:r>
              <a:rPr lang="en-GB" altLang="en-US" sz="2800" dirty="0" smtClean="0"/>
              <a:t> latitude. </a:t>
            </a:r>
          </a:p>
          <a:p>
            <a:r>
              <a:rPr lang="en-GB" altLang="en-US" sz="2800" dirty="0" smtClean="0"/>
              <a:t>From 1901 to 1999, annual mean CET temperatures showed a warming of +0.6°C over this period. The warming has been greatest from mid-summer to late autumn.</a:t>
            </a:r>
          </a:p>
          <a:p>
            <a:r>
              <a:rPr lang="en-GB" altLang="en-US" sz="2800" dirty="0" smtClean="0"/>
              <a:t>Temperatures in Wales, Scotland and Northern Ireland have risen by about 0.7–0.8ºC since about 1980.</a:t>
            </a:r>
          </a:p>
          <a:p>
            <a:r>
              <a:rPr lang="en-GB" altLang="en-US" sz="2800" dirty="0" smtClean="0"/>
              <a:t>Scotland is on average 20% wetter then it was in 1961 </a:t>
            </a:r>
          </a:p>
        </p:txBody>
      </p:sp>
    </p:spTree>
    <p:extLst>
      <p:ext uri="{BB962C8B-B14F-4D97-AF65-F5344CB8AC3E}">
        <p14:creationId xmlns="" xmlns:p14="http://schemas.microsoft.com/office/powerpoint/2010/main" val="38154474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TotalTime>
  <Words>1433</Words>
  <PresentationFormat>Diavetítés a képernyőre (4:3 oldalarány)</PresentationFormat>
  <Paragraphs>108</Paragraphs>
  <Slides>18</Slides>
  <Notes>0</Notes>
  <HiddenSlides>0</HiddenSlides>
  <MMClips>0</MMClips>
  <ScaleCrop>false</ScaleCrop>
  <HeadingPairs>
    <vt:vector size="4" baseType="variant">
      <vt:variant>
        <vt:lpstr>Téma</vt:lpstr>
      </vt:variant>
      <vt:variant>
        <vt:i4>1</vt:i4>
      </vt:variant>
      <vt:variant>
        <vt:lpstr>Diacímek</vt:lpstr>
      </vt:variant>
      <vt:variant>
        <vt:i4>18</vt:i4>
      </vt:variant>
    </vt:vector>
  </HeadingPairs>
  <TitlesOfParts>
    <vt:vector size="19" baseType="lpstr">
      <vt:lpstr>Office-téma</vt:lpstr>
      <vt:lpstr>1. dia</vt:lpstr>
      <vt:lpstr>The Effect of Climate Change On Our Countries</vt:lpstr>
      <vt:lpstr>Belgium</vt:lpstr>
      <vt:lpstr>Estonia</vt:lpstr>
      <vt:lpstr>Germany</vt:lpstr>
      <vt:lpstr>Hungary</vt:lpstr>
      <vt:lpstr>Iceland</vt:lpstr>
      <vt:lpstr>Norway</vt:lpstr>
      <vt:lpstr>Scotland</vt:lpstr>
      <vt:lpstr>Solutions to lessen climate change</vt:lpstr>
      <vt:lpstr>Fuel Economy</vt:lpstr>
      <vt:lpstr>Clean Energy</vt:lpstr>
      <vt:lpstr>In The Home</vt:lpstr>
      <vt:lpstr>Industry</vt:lpstr>
      <vt:lpstr>Top Ten Small Solutions</vt:lpstr>
      <vt:lpstr>In 50 years…</vt:lpstr>
      <vt:lpstr>Climate in 50 years time…</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Andrea</dc:creator>
  <cp:lastModifiedBy>Andrea</cp:lastModifiedBy>
  <cp:revision>17</cp:revision>
  <dcterms:created xsi:type="dcterms:W3CDTF">2014-06-09T13:57:24Z</dcterms:created>
  <dcterms:modified xsi:type="dcterms:W3CDTF">2014-06-09T14:39:29Z</dcterms:modified>
</cp:coreProperties>
</file>