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4660"/>
  </p:normalViewPr>
  <p:slideViewPr>
    <p:cSldViewPr>
      <p:cViewPr>
        <p:scale>
          <a:sx n="55" d="100"/>
          <a:sy n="55" d="100"/>
        </p:scale>
        <p:origin x="-1584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8CFE-F375-49FA-A4A0-C12EC1006F90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C174-4A22-4976-98F1-D7795D869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8CFE-F375-49FA-A4A0-C12EC1006F90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C174-4A22-4976-98F1-D7795D869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8CFE-F375-49FA-A4A0-C12EC1006F90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C174-4A22-4976-98F1-D7795D869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8CFE-F375-49FA-A4A0-C12EC1006F90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C174-4A22-4976-98F1-D7795D869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8CFE-F375-49FA-A4A0-C12EC1006F90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C174-4A22-4976-98F1-D7795D869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8CFE-F375-49FA-A4A0-C12EC1006F90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C174-4A22-4976-98F1-D7795D869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8CFE-F375-49FA-A4A0-C12EC1006F90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C174-4A22-4976-98F1-D7795D869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8CFE-F375-49FA-A4A0-C12EC1006F90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C174-4A22-4976-98F1-D7795D869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8CFE-F375-49FA-A4A0-C12EC1006F90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C174-4A22-4976-98F1-D7795D869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8CFE-F375-49FA-A4A0-C12EC1006F90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C174-4A22-4976-98F1-D7795D869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8CFE-F375-49FA-A4A0-C12EC1006F90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3DC174-4A22-4976-98F1-D7795D869E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3E8CFE-F375-49FA-A4A0-C12EC1006F90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3DC174-4A22-4976-98F1-D7795D869ED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e.siemens.com/web/ro/ro/corporate/portal/SiemensRomania/Organizatie/desprenoi/Documents/European_Green_City_Index.pdf" TargetMode="External"/><Relationship Id="rId2" Type="http://schemas.openxmlformats.org/officeDocument/2006/relationships/hyperlink" Target="http://www.siemens.com/press/pool/de/events/2012/corporate/2012-06-rio20/gci-report-e.pdf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Green Cities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</a:t>
            </a:r>
            <a:r>
              <a:rPr lang="hu-HU" dirty="0" err="1" smtClean="0"/>
              <a:t>éka</a:t>
            </a:r>
            <a:r>
              <a:rPr lang="hu-HU" dirty="0" smtClean="0"/>
              <a:t> </a:t>
            </a:r>
            <a:r>
              <a:rPr lang="hu-HU" dirty="0" err="1" smtClean="0"/>
              <a:t>Harai</a:t>
            </a:r>
            <a:endParaRPr lang="hu-HU" dirty="0" smtClean="0"/>
          </a:p>
          <a:p>
            <a:r>
              <a:rPr lang="hu-HU" dirty="0" smtClean="0"/>
              <a:t>Viktor </a:t>
            </a:r>
            <a:r>
              <a:rPr lang="hu-HU" dirty="0" err="1" smtClean="0"/>
              <a:t>Vande</a:t>
            </a:r>
            <a:r>
              <a:rPr lang="hu-HU" dirty="0" smtClean="0"/>
              <a:t> </a:t>
            </a:r>
            <a:r>
              <a:rPr lang="hu-HU" dirty="0" err="1" smtClean="0"/>
              <a:t>Kerckhove</a:t>
            </a:r>
            <a:endParaRPr lang="hu-HU" dirty="0" smtClean="0"/>
          </a:p>
          <a:p>
            <a:r>
              <a:rPr lang="hu-HU" dirty="0" smtClean="0"/>
              <a:t>Simon De </a:t>
            </a:r>
            <a:r>
              <a:rPr lang="hu-HU" dirty="0" err="1" smtClean="0"/>
              <a:t>Ruyck</a:t>
            </a:r>
            <a:endParaRPr lang="hu-HU" dirty="0" smtClean="0"/>
          </a:p>
          <a:p>
            <a:r>
              <a:rPr lang="hu-HU" dirty="0" smtClean="0"/>
              <a:t>Andris </a:t>
            </a:r>
            <a:r>
              <a:rPr lang="hu-HU" dirty="0" err="1" smtClean="0"/>
              <a:t>Fébó</a:t>
            </a:r>
            <a:r>
              <a:rPr lang="hu-HU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BestHDWallpapersPack51_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733800"/>
            <a:ext cx="4267200" cy="2667000"/>
          </a:xfrm>
          <a:prstGeom prst="rect">
            <a:avLst/>
          </a:prstGeom>
        </p:spPr>
      </p:pic>
      <p:pic>
        <p:nvPicPr>
          <p:cNvPr id="4" name="Kép 3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0448" y="1295400"/>
            <a:ext cx="4413552" cy="31242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be greener?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Cars &lt; Bicycles </a:t>
            </a:r>
          </a:p>
          <a:p>
            <a:r>
              <a:rPr lang="en-US" dirty="0" smtClean="0"/>
              <a:t>Renewable energy, </a:t>
            </a:r>
            <a:r>
              <a:rPr lang="en-US" dirty="0" smtClean="0"/>
              <a:t>bio</a:t>
            </a:r>
            <a:r>
              <a:rPr lang="hu-HU" dirty="0" smtClean="0"/>
              <a:t> </a:t>
            </a:r>
            <a:r>
              <a:rPr lang="en-US" dirty="0" smtClean="0"/>
              <a:t>fuel</a:t>
            </a:r>
            <a:endParaRPr lang="en-US" dirty="0" smtClean="0"/>
          </a:p>
          <a:p>
            <a:r>
              <a:rPr lang="en-US" dirty="0" smtClean="0"/>
              <a:t>Green policy </a:t>
            </a:r>
            <a:endParaRPr lang="en-US" dirty="0"/>
          </a:p>
        </p:txBody>
      </p:sp>
      <p:pic>
        <p:nvPicPr>
          <p:cNvPr id="6" name="Kép 5" descr="green-energ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3505200"/>
            <a:ext cx="3048000" cy="2632364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“We do not inherit the Earth from our ancestors; we borrow it from our children.”</a:t>
            </a:r>
            <a:r>
              <a:rPr lang="en-GB" dirty="0" smtClean="0"/>
              <a:t/>
            </a:r>
            <a:br>
              <a:rPr lang="en-GB" dirty="0" smtClean="0"/>
            </a:br>
            <a:endParaRPr lang="en-US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/>
              <a:t>David Brower</a:t>
            </a:r>
            <a:endParaRPr lang="en-US" dirty="0"/>
          </a:p>
        </p:txBody>
      </p:sp>
      <p:pic>
        <p:nvPicPr>
          <p:cNvPr id="6" name="Kép 5" descr="drb9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3048000"/>
            <a:ext cx="2884555" cy="3448050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 for </a:t>
            </a:r>
            <a:r>
              <a:rPr lang="hu-HU" dirty="0" err="1" smtClean="0"/>
              <a:t>your</a:t>
            </a:r>
            <a:r>
              <a:rPr lang="hu-HU" smtClean="0"/>
              <a:t> </a:t>
            </a:r>
            <a:r>
              <a:rPr lang="en-US" smtClean="0"/>
              <a:t>attention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685800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 err="1" smtClean="0"/>
              <a:t>Sources</a:t>
            </a:r>
            <a:r>
              <a:rPr lang="hu-HU" dirty="0" smtClean="0"/>
              <a:t>:</a:t>
            </a:r>
            <a:endParaRPr lang="en-US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>
          <a:xfrm>
            <a:off x="533400" y="2362200"/>
            <a:ext cx="7854696" cy="3200400"/>
          </a:xfrm>
        </p:spPr>
        <p:txBody>
          <a:bodyPr/>
          <a:lstStyle/>
          <a:p>
            <a:pPr algn="l"/>
            <a:r>
              <a:rPr lang="en-US" dirty="0" smtClean="0">
                <a:hlinkClick r:id="rId2"/>
              </a:rPr>
              <a:t>http://www.siemens.com/press/pool/de/events/2012/corporate/2012-06-rio20/gci-report-e.pdf</a:t>
            </a:r>
            <a:endParaRPr lang="hu-HU" dirty="0" smtClean="0"/>
          </a:p>
          <a:p>
            <a:pPr algn="l"/>
            <a:endParaRPr lang="hu-HU" dirty="0" smtClean="0"/>
          </a:p>
          <a:p>
            <a:pPr algn="l"/>
            <a:r>
              <a:rPr lang="en-US" dirty="0" smtClean="0">
                <a:hlinkClick r:id="rId3"/>
              </a:rPr>
              <a:t>https://www.cee.siemens.com/web/ro/ro/corporate/portal/SiemensRomania/Organizatie/desprenoi/Documents/European_Green_City_Index.pdf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European Green City Index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 </a:t>
            </a:r>
          </a:p>
          <a:p>
            <a:r>
              <a:rPr lang="en-US" dirty="0" smtClean="0"/>
              <a:t>Since 2009</a:t>
            </a:r>
          </a:p>
          <a:p>
            <a:r>
              <a:rPr lang="en-US" dirty="0" smtClean="0"/>
              <a:t>120 cities</a:t>
            </a:r>
          </a:p>
          <a:p>
            <a:endParaRPr lang="en-US" dirty="0"/>
          </a:p>
        </p:txBody>
      </p:sp>
      <p:pic>
        <p:nvPicPr>
          <p:cNvPr id="4" name="Kép 3" descr="European-Green-City-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6542" y="3733800"/>
            <a:ext cx="7370916" cy="164782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EIU?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35480"/>
            <a:ext cx="8458200" cy="438912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Economist Intelligence Unit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An independent business within The Economist Group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Made a ranking based on indicators</a:t>
            </a:r>
            <a:endParaRPr 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Green City Index series …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30 indicators across eight to nine categories depending on the region</a:t>
            </a:r>
          </a:p>
          <a:p>
            <a:r>
              <a:rPr lang="en-US" dirty="0" smtClean="0"/>
              <a:t>Covers: CO2 emissions, energy, buildings, land use, transport, water and sanitation, waste management, air quality and environmental governance</a:t>
            </a:r>
            <a:endParaRPr lang="en-US" dirty="0"/>
          </a:p>
        </p:txBody>
      </p:sp>
      <p:pic>
        <p:nvPicPr>
          <p:cNvPr id="5" name="Tartalom helye 4" descr="13766574-sign-of-transportation-cargo-on-all-type-of-the-transpor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52735" y="2514600"/>
            <a:ext cx="4691265" cy="2849944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 descr="DSC_1933-view-from-Copenhagen-City-Hall-clock-tow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81400" y="3276600"/>
            <a:ext cx="5219918" cy="3287178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city: Copenhagen</a:t>
            </a:r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3581400" cy="4434840"/>
          </a:xfrm>
        </p:spPr>
        <p:txBody>
          <a:bodyPr/>
          <a:lstStyle/>
          <a:p>
            <a:r>
              <a:rPr lang="en-US" dirty="0" smtClean="0"/>
              <a:t>Capital of Denmark</a:t>
            </a:r>
          </a:p>
          <a:p>
            <a:r>
              <a:rPr lang="en-US" dirty="0" smtClean="0"/>
              <a:t>Top 5 categories, except waste and land use</a:t>
            </a:r>
          </a:p>
          <a:p>
            <a:r>
              <a:rPr lang="en-US" dirty="0" smtClean="0"/>
              <a:t>Limiting carbon-emission</a:t>
            </a:r>
          </a:p>
          <a:p>
            <a:r>
              <a:rPr lang="en-US" dirty="0" smtClean="0"/>
              <a:t>“world’s best cycle city”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facts:</a:t>
            </a:r>
            <a:endParaRPr lang="en-US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295400"/>
                <a:gridCol w="5410200"/>
              </a:tblGrid>
              <a:tr h="274637"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Capital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Fact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Germany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Berlin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Copenhagen’s and Berlin’s residential</a:t>
                      </a:r>
                      <a:r>
                        <a:rPr lang="en-US" baseline="0" dirty="0" smtClean="0"/>
                        <a:t> buildings consume almost 40% less energy than the Index average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Estonia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Tallinn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Tallinn 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consumes the least amount of water – only 138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litres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per person per day,  compared with the Index average of 288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litres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Norway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Oslo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 uses the highest share of renewable energy at 65%. The Index average is 7%. Also among developed cities in the Indexes worldwide, </a:t>
                      </a:r>
                    </a:p>
                    <a:p>
                      <a:r>
                        <a:rPr kumimoji="0"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Oslo emits  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lowest amount of CO </a:t>
                      </a:r>
                      <a:r>
                        <a:rPr kumimoji="0"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at 2.2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tonnes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per capita. This is compared to the European average of 5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tonnes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the US and Canada average of 15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tonnes</a:t>
                      </a:r>
                      <a:endParaRPr kumimoji="0"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</a:t>
            </a:r>
            <a:endParaRPr lang="en-US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1752600" y="1881981"/>
          <a:ext cx="5943600" cy="45950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54154"/>
                <a:gridCol w="3292154"/>
                <a:gridCol w="1397292"/>
              </a:tblGrid>
              <a:tr h="448390">
                <a:tc>
                  <a:txBody>
                    <a:bodyPr/>
                    <a:lstStyle/>
                    <a:p>
                      <a:r>
                        <a:rPr lang="en-US" dirty="0" smtClean="0"/>
                        <a:t>Ranking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Score</a:t>
                      </a:r>
                      <a:endParaRPr lang="en-US" dirty="0"/>
                    </a:p>
                  </a:txBody>
                  <a:tcPr/>
                </a:tc>
              </a:tr>
              <a:tr h="41466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/>
                        <a:t>1.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/>
                        <a:t>Copenhagen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87.31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466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/>
                        <a:t>3.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/>
                        <a:t>Oslo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83.98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466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/>
                        <a:t>8.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/>
                        <a:t>Berlin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79.01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466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/>
                        <a:t>9.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/>
                        <a:t>Brussels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/>
                        <a:t>78.01</a:t>
                      </a:r>
                    </a:p>
                  </a:txBody>
                  <a:tcPr marL="9525" marR="9525" marT="9525" marB="0" anchor="b"/>
                </a:tc>
              </a:tr>
              <a:tr h="41466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/>
                        <a:t>London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/>
                        <a:t>71.56</a:t>
                      </a:r>
                    </a:p>
                  </a:txBody>
                  <a:tcPr marL="9525" marR="9525" marT="9525" marB="0" anchor="b"/>
                </a:tc>
              </a:tr>
              <a:tr h="41466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/>
                        <a:t>Warsaw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/>
                        <a:t>59.04</a:t>
                      </a:r>
                    </a:p>
                  </a:txBody>
                  <a:tcPr marL="9525" marR="9525" marT="9525" marB="0" anchor="b"/>
                </a:tc>
              </a:tr>
              <a:tr h="41466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/>
                        <a:t>17.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/>
                        <a:t>Budapest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57.55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466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Tallinn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52.98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466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Over 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Edinburgh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Less than 52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4663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Reykjavik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Budapest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CO2 emission: 17</a:t>
            </a:r>
            <a:r>
              <a:rPr lang="en-US" baseline="30000" dirty="0" smtClean="0"/>
              <a:t>th</a:t>
            </a:r>
            <a:r>
              <a:rPr lang="en-US" dirty="0" smtClean="0"/>
              <a:t> place</a:t>
            </a:r>
          </a:p>
          <a:p>
            <a:r>
              <a:rPr lang="en-US" dirty="0" smtClean="0"/>
              <a:t>Buildings: 20</a:t>
            </a:r>
            <a:r>
              <a:rPr lang="en-US" baseline="30000" dirty="0" smtClean="0"/>
              <a:t>th</a:t>
            </a:r>
            <a:r>
              <a:rPr lang="en-US" dirty="0" smtClean="0"/>
              <a:t> place</a:t>
            </a:r>
          </a:p>
          <a:p>
            <a:r>
              <a:rPr lang="en-US" dirty="0" smtClean="0"/>
              <a:t>Waste and land use: 15</a:t>
            </a:r>
            <a:r>
              <a:rPr lang="en-US" baseline="30000" dirty="0" smtClean="0"/>
              <a:t>th</a:t>
            </a:r>
            <a:r>
              <a:rPr lang="en-US" dirty="0" smtClean="0"/>
              <a:t> place</a:t>
            </a:r>
            <a:endParaRPr lang="en-US" dirty="0"/>
          </a:p>
        </p:txBody>
      </p:sp>
      <p:pic>
        <p:nvPicPr>
          <p:cNvPr id="5" name="Tartalom helye 4" descr="Budapest_Stadtansicht_572x33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0" y="3309106"/>
            <a:ext cx="6096000" cy="354889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0"/>
                            </p:stCondLst>
                            <p:childTnLst>
                              <p:par>
                                <p:cTn id="8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20"/>
                            </p:stCondLst>
                            <p:childTnLst>
                              <p:par>
                                <p:cTn id="11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Brussels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105400" y="1066800"/>
            <a:ext cx="4038600" cy="4434840"/>
          </a:xfrm>
        </p:spPr>
        <p:txBody>
          <a:bodyPr/>
          <a:lstStyle/>
          <a:p>
            <a:r>
              <a:rPr lang="en-US" dirty="0" smtClean="0"/>
              <a:t>CO2 emission: </a:t>
            </a:r>
            <a:r>
              <a:rPr lang="hu-HU" dirty="0" smtClean="0"/>
              <a:t>5th</a:t>
            </a:r>
            <a:r>
              <a:rPr lang="en-US" dirty="0" smtClean="0"/>
              <a:t> place</a:t>
            </a:r>
          </a:p>
          <a:p>
            <a:r>
              <a:rPr lang="en-US" dirty="0" smtClean="0"/>
              <a:t>Energy use: 8</a:t>
            </a:r>
            <a:r>
              <a:rPr lang="en-US" baseline="30000" dirty="0" smtClean="0"/>
              <a:t>th</a:t>
            </a:r>
            <a:r>
              <a:rPr lang="en-US" dirty="0" smtClean="0"/>
              <a:t> place</a:t>
            </a:r>
          </a:p>
          <a:p>
            <a:r>
              <a:rPr lang="en-US" dirty="0" smtClean="0"/>
              <a:t>Renewable energy consumption: 24</a:t>
            </a:r>
            <a:r>
              <a:rPr lang="en-US" baseline="30000" dirty="0" smtClean="0"/>
              <a:t>th</a:t>
            </a:r>
            <a:r>
              <a:rPr lang="en-US" dirty="0" smtClean="0"/>
              <a:t> place</a:t>
            </a:r>
          </a:p>
          <a:p>
            <a:r>
              <a:rPr lang="en-US" dirty="0" smtClean="0"/>
              <a:t>Transport: 7</a:t>
            </a:r>
            <a:r>
              <a:rPr lang="en-US" baseline="30000" dirty="0" smtClean="0"/>
              <a:t>th</a:t>
            </a:r>
            <a:r>
              <a:rPr lang="en-US" dirty="0" smtClean="0"/>
              <a:t> place</a:t>
            </a:r>
          </a:p>
          <a:p>
            <a:r>
              <a:rPr lang="en-US" dirty="0" smtClean="0"/>
              <a:t>Green Tuesdays </a:t>
            </a:r>
            <a:endParaRPr lang="en-US" dirty="0"/>
          </a:p>
        </p:txBody>
      </p:sp>
      <p:pic>
        <p:nvPicPr>
          <p:cNvPr id="5" name="Tartalom helye 4" descr="belgium-brussels_1298099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" y="1981200"/>
            <a:ext cx="4868332" cy="3048000"/>
          </a:xfrm>
        </p:spPr>
      </p:pic>
      <p:pic>
        <p:nvPicPr>
          <p:cNvPr id="6" name="Kép 5" descr="brussels0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3867168"/>
            <a:ext cx="3962400" cy="2990832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264</TotalTime>
  <Words>348</Words>
  <Application>Microsoft Office PowerPoint</Application>
  <PresentationFormat>Diavetítés a képernyőre (4:3 oldalarány)</PresentationFormat>
  <Paragraphs>88</Paragraphs>
  <Slides>13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Áramlás</vt:lpstr>
      <vt:lpstr>Green Cities</vt:lpstr>
      <vt:lpstr> European Green City Index</vt:lpstr>
      <vt:lpstr>What is the EIU?</vt:lpstr>
      <vt:lpstr>The Green City Index series …</vt:lpstr>
      <vt:lpstr>Best city: Copenhagen</vt:lpstr>
      <vt:lpstr>Interesting facts:</vt:lpstr>
      <vt:lpstr>Index</vt:lpstr>
      <vt:lpstr>Budapest</vt:lpstr>
      <vt:lpstr>Brussels</vt:lpstr>
      <vt:lpstr>How to be greener?</vt:lpstr>
      <vt:lpstr>“We do not inherit the Earth from our ancestors; we borrow it from our children.” </vt:lpstr>
      <vt:lpstr>Thanks for your attention!</vt:lpstr>
      <vt:lpstr>Sources: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Cities</dc:title>
  <dc:creator>Aron</dc:creator>
  <cp:lastModifiedBy>Andrea</cp:lastModifiedBy>
  <cp:revision>27</cp:revision>
  <dcterms:created xsi:type="dcterms:W3CDTF">2013-10-14T09:32:50Z</dcterms:created>
  <dcterms:modified xsi:type="dcterms:W3CDTF">2013-10-22T16:33:30Z</dcterms:modified>
</cp:coreProperties>
</file>