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8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CAD46-1352-401C-ADE1-B950199279E4}" v="2" dt="2023-08-01T20:20:05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solt Horváth" userId="bc100ae514b24513" providerId="LiveId" clId="{D27CAD46-1352-401C-ADE1-B950199279E4}"/>
    <pc:docChg chg="custSel delSld modSld">
      <pc:chgData name="Zsolt Horváth" userId="bc100ae514b24513" providerId="LiveId" clId="{D27CAD46-1352-401C-ADE1-B950199279E4}" dt="2023-08-01T20:20:36.996" v="1882" actId="122"/>
      <pc:docMkLst>
        <pc:docMk/>
      </pc:docMkLst>
      <pc:sldChg chg="addSp modSp mod">
        <pc:chgData name="Zsolt Horváth" userId="bc100ae514b24513" providerId="LiveId" clId="{D27CAD46-1352-401C-ADE1-B950199279E4}" dt="2023-08-01T20:20:36.996" v="1882" actId="122"/>
        <pc:sldMkLst>
          <pc:docMk/>
          <pc:sldMk cId="1525787400" sldId="256"/>
        </pc:sldMkLst>
        <pc:spChg chg="mod">
          <ac:chgData name="Zsolt Horváth" userId="bc100ae514b24513" providerId="LiveId" clId="{D27CAD46-1352-401C-ADE1-B950199279E4}" dt="2023-08-01T11:50:20.235" v="22" actId="20577"/>
          <ac:spMkLst>
            <pc:docMk/>
            <pc:sldMk cId="1525787400" sldId="256"/>
            <ac:spMk id="3" creationId="{00000000-0000-0000-0000-000000000000}"/>
          </ac:spMkLst>
        </pc:spChg>
        <pc:spChg chg="add mod">
          <ac:chgData name="Zsolt Horváth" userId="bc100ae514b24513" providerId="LiveId" clId="{D27CAD46-1352-401C-ADE1-B950199279E4}" dt="2023-08-01T20:20:36.996" v="1882" actId="122"/>
          <ac:spMkLst>
            <pc:docMk/>
            <pc:sldMk cId="1525787400" sldId="256"/>
            <ac:spMk id="5" creationId="{287AACD9-C2CD-8D5F-4A90-33DFF14A796C}"/>
          </ac:spMkLst>
        </pc:spChg>
      </pc:sldChg>
      <pc:sldChg chg="addSp modSp mod">
        <pc:chgData name="Zsolt Horváth" userId="bc100ae514b24513" providerId="LiveId" clId="{D27CAD46-1352-401C-ADE1-B950199279E4}" dt="2023-08-01T12:00:11.560" v="524" actId="2710"/>
        <pc:sldMkLst>
          <pc:docMk/>
          <pc:sldMk cId="846563329" sldId="257"/>
        </pc:sldMkLst>
        <pc:spChg chg="add mod">
          <ac:chgData name="Zsolt Horváth" userId="bc100ae514b24513" providerId="LiveId" clId="{D27CAD46-1352-401C-ADE1-B950199279E4}" dt="2023-08-01T11:58:23.282" v="501" actId="1582"/>
          <ac:spMkLst>
            <pc:docMk/>
            <pc:sldMk cId="846563329" sldId="257"/>
            <ac:spMk id="2" creationId="{D8CF9F1B-3129-28DD-4A36-1A34D709B198}"/>
          </ac:spMkLst>
        </pc:spChg>
        <pc:spChg chg="add mod">
          <ac:chgData name="Zsolt Horváth" userId="bc100ae514b24513" providerId="LiveId" clId="{D27CAD46-1352-401C-ADE1-B950199279E4}" dt="2023-08-01T11:59:45.306" v="522" actId="14100"/>
          <ac:spMkLst>
            <pc:docMk/>
            <pc:sldMk cId="846563329" sldId="257"/>
            <ac:spMk id="3" creationId="{8780F9B4-3E11-CEA1-EC76-909F1DCDB525}"/>
          </ac:spMkLst>
        </pc:spChg>
        <pc:spChg chg="mod">
          <ac:chgData name="Zsolt Horváth" userId="bc100ae514b24513" providerId="LiveId" clId="{D27CAD46-1352-401C-ADE1-B950199279E4}" dt="2023-08-01T12:00:11.560" v="524" actId="2710"/>
          <ac:spMkLst>
            <pc:docMk/>
            <pc:sldMk cId="846563329" sldId="257"/>
            <ac:spMk id="21" creationId="{2DECD2F9-77C2-4961-974B-783F3EF171D9}"/>
          </ac:spMkLst>
        </pc:spChg>
      </pc:sldChg>
      <pc:sldChg chg="modSp mod">
        <pc:chgData name="Zsolt Horváth" userId="bc100ae514b24513" providerId="LiveId" clId="{D27CAD46-1352-401C-ADE1-B950199279E4}" dt="2023-08-01T19:56:43.111" v="1333" actId="20577"/>
        <pc:sldMkLst>
          <pc:docMk/>
          <pc:sldMk cId="2192557152" sldId="258"/>
        </pc:sldMkLst>
        <pc:spChg chg="mod">
          <ac:chgData name="Zsolt Horváth" userId="bc100ae514b24513" providerId="LiveId" clId="{D27CAD46-1352-401C-ADE1-B950199279E4}" dt="2023-08-01T19:56:43.111" v="1333" actId="20577"/>
          <ac:spMkLst>
            <pc:docMk/>
            <pc:sldMk cId="2192557152" sldId="258"/>
            <ac:spMk id="5" creationId="{00000000-0000-0000-0000-000000000000}"/>
          </ac:spMkLst>
        </pc:spChg>
        <pc:spChg chg="mod">
          <ac:chgData name="Zsolt Horváth" userId="bc100ae514b24513" providerId="LiveId" clId="{D27CAD46-1352-401C-ADE1-B950199279E4}" dt="2023-08-01T19:56:10.595" v="1276" actId="1076"/>
          <ac:spMkLst>
            <pc:docMk/>
            <pc:sldMk cId="2192557152" sldId="258"/>
            <ac:spMk id="7" creationId="{00000000-0000-0000-0000-000000000000}"/>
          </ac:spMkLst>
        </pc:spChg>
        <pc:spChg chg="mod">
          <ac:chgData name="Zsolt Horváth" userId="bc100ae514b24513" providerId="LiveId" clId="{D27CAD46-1352-401C-ADE1-B950199279E4}" dt="2023-08-01T19:55:46.285" v="1271" actId="20577"/>
          <ac:spMkLst>
            <pc:docMk/>
            <pc:sldMk cId="2192557152" sldId="258"/>
            <ac:spMk id="10" creationId="{00000000-0000-0000-0000-000000000000}"/>
          </ac:spMkLst>
        </pc:spChg>
        <pc:spChg chg="mod">
          <ac:chgData name="Zsolt Horváth" userId="bc100ae514b24513" providerId="LiveId" clId="{D27CAD46-1352-401C-ADE1-B950199279E4}" dt="2023-08-01T19:56:07.771" v="1275" actId="1076"/>
          <ac:spMkLst>
            <pc:docMk/>
            <pc:sldMk cId="2192557152" sldId="258"/>
            <ac:spMk id="11" creationId="{00000000-0000-0000-0000-000000000000}"/>
          </ac:spMkLst>
        </pc:spChg>
      </pc:sldChg>
      <pc:sldChg chg="modSp mod">
        <pc:chgData name="Zsolt Horváth" userId="bc100ae514b24513" providerId="LiveId" clId="{D27CAD46-1352-401C-ADE1-B950199279E4}" dt="2023-08-01T19:58:13.218" v="1480" actId="20577"/>
        <pc:sldMkLst>
          <pc:docMk/>
          <pc:sldMk cId="645167699" sldId="259"/>
        </pc:sldMkLst>
        <pc:spChg chg="mod">
          <ac:chgData name="Zsolt Horváth" userId="bc100ae514b24513" providerId="LiveId" clId="{D27CAD46-1352-401C-ADE1-B950199279E4}" dt="2023-08-01T19:58:13.218" v="1480" actId="20577"/>
          <ac:spMkLst>
            <pc:docMk/>
            <pc:sldMk cId="645167699" sldId="259"/>
            <ac:spMk id="5" creationId="{00000000-0000-0000-0000-000000000000}"/>
          </ac:spMkLst>
        </pc:spChg>
      </pc:sldChg>
      <pc:sldChg chg="modSp mod">
        <pc:chgData name="Zsolt Horváth" userId="bc100ae514b24513" providerId="LiveId" clId="{D27CAD46-1352-401C-ADE1-B950199279E4}" dt="2023-08-01T20:19:43.562" v="1842" actId="20577"/>
        <pc:sldMkLst>
          <pc:docMk/>
          <pc:sldMk cId="2134697557" sldId="260"/>
        </pc:sldMkLst>
        <pc:spChg chg="mod">
          <ac:chgData name="Zsolt Horváth" userId="bc100ae514b24513" providerId="LiveId" clId="{D27CAD46-1352-401C-ADE1-B950199279E4}" dt="2023-08-01T20:19:43.562" v="1842" actId="20577"/>
          <ac:spMkLst>
            <pc:docMk/>
            <pc:sldMk cId="2134697557" sldId="260"/>
            <ac:spMk id="5" creationId="{00000000-0000-0000-0000-000000000000}"/>
          </ac:spMkLst>
        </pc:spChg>
      </pc:sldChg>
      <pc:sldChg chg="del">
        <pc:chgData name="Zsolt Horváth" userId="bc100ae514b24513" providerId="LiveId" clId="{D27CAD46-1352-401C-ADE1-B950199279E4}" dt="2023-08-01T20:03:59.731" v="1839" actId="47"/>
        <pc:sldMkLst>
          <pc:docMk/>
          <pc:sldMk cId="1518658319" sldId="261"/>
        </pc:sldMkLst>
      </pc:sldChg>
      <pc:sldChg chg="del">
        <pc:chgData name="Zsolt Horváth" userId="bc100ae514b24513" providerId="LiveId" clId="{D27CAD46-1352-401C-ADE1-B950199279E4}" dt="2023-08-01T20:03:58.193" v="1838" actId="47"/>
        <pc:sldMkLst>
          <pc:docMk/>
          <pc:sldMk cId="1457929680" sldId="262"/>
        </pc:sldMkLst>
      </pc:sldChg>
      <pc:sldChg chg="modSp mod">
        <pc:chgData name="Zsolt Horváth" userId="bc100ae514b24513" providerId="LiveId" clId="{D27CAD46-1352-401C-ADE1-B950199279E4}" dt="2023-08-01T19:54:06.625" v="1248" actId="20577"/>
        <pc:sldMkLst>
          <pc:docMk/>
          <pc:sldMk cId="3123558555" sldId="266"/>
        </pc:sldMkLst>
        <pc:spChg chg="mod">
          <ac:chgData name="Zsolt Horváth" userId="bc100ae514b24513" providerId="LiveId" clId="{D27CAD46-1352-401C-ADE1-B950199279E4}" dt="2023-08-01T19:54:06.625" v="1248" actId="20577"/>
          <ac:spMkLst>
            <pc:docMk/>
            <pc:sldMk cId="3123558555" sldId="266"/>
            <ac:spMk id="5" creationId="{43B1F98A-2B2C-40E5-8B01-94E12AF4A7E5}"/>
          </ac:spMkLst>
        </pc:spChg>
      </pc:sldChg>
      <pc:sldChg chg="del">
        <pc:chgData name="Zsolt Horváth" userId="bc100ae514b24513" providerId="LiveId" clId="{D27CAD46-1352-401C-ADE1-B950199279E4}" dt="2023-08-01T20:03:55.065" v="1837" actId="47"/>
        <pc:sldMkLst>
          <pc:docMk/>
          <pc:sldMk cId="2534067988" sldId="267"/>
        </pc:sldMkLst>
      </pc:sldChg>
      <pc:sldChg chg="modSp mod">
        <pc:chgData name="Zsolt Horváth" userId="bc100ae514b24513" providerId="LiveId" clId="{D27CAD46-1352-401C-ADE1-B950199279E4}" dt="2023-08-01T20:03:50.707" v="1836" actId="790"/>
        <pc:sldMkLst>
          <pc:docMk/>
          <pc:sldMk cId="3202307924" sldId="268"/>
        </pc:sldMkLst>
        <pc:spChg chg="mod">
          <ac:chgData name="Zsolt Horváth" userId="bc100ae514b24513" providerId="LiveId" clId="{D27CAD46-1352-401C-ADE1-B950199279E4}" dt="2023-08-01T20:03:50.707" v="1836" actId="790"/>
          <ac:spMkLst>
            <pc:docMk/>
            <pc:sldMk cId="3202307924" sldId="268"/>
            <ac:spMk id="5" creationId="{36E9624F-B3A1-436E-B5FB-A23A4370EC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95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313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137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41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52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587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113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145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46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55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415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4000">
              <a:srgbClr val="5BC1EE"/>
            </a:gs>
            <a:gs pos="100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70A9-944F-489A-ACDA-1F3AAD6DD477}" type="datetimeFigureOut">
              <a:rPr lang="hu-HU" smtClean="0"/>
              <a:t>2023. 08. 01.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B0B7-45C5-47BC-AB8C-A678C476C1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658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18130" y="927846"/>
            <a:ext cx="9144000" cy="1385328"/>
          </a:xfrm>
        </p:spPr>
        <p:txBody>
          <a:bodyPr>
            <a:normAutofit fontScale="90000"/>
          </a:bodyPr>
          <a:lstStyle/>
          <a:p>
            <a:r>
              <a:rPr lang="hu-HU" sz="4800" b="1" dirty="0">
                <a:latin typeface="Berlin Sans FB Demi" panose="020E0802020502020306" pitchFamily="34" charset="0"/>
              </a:rPr>
              <a:t>Erasmus+ tanári mobilitás projekt bemutatása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latin typeface="Berlin Sans FB" panose="020E0602020502020306" pitchFamily="34" charset="0"/>
              </a:rPr>
              <a:t>Szülői tájékoztató</a:t>
            </a:r>
          </a:p>
          <a:p>
            <a:endParaRPr lang="hu-HU" dirty="0">
              <a:latin typeface="Berlin Sans FB" panose="020E0602020502020306" pitchFamily="34" charset="0"/>
            </a:endParaRPr>
          </a:p>
          <a:p>
            <a:r>
              <a:rPr lang="hu-HU" dirty="0">
                <a:latin typeface="Berlin Sans FB" panose="020E0602020502020306" pitchFamily="34" charset="0"/>
              </a:rPr>
              <a:t>2022. november 16.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12" y="5150503"/>
            <a:ext cx="3993776" cy="1140788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287AACD9-C2CD-8D5F-4A90-33DFF14A796C}"/>
              </a:ext>
            </a:extLst>
          </p:cNvPr>
          <p:cNvSpPr txBox="1"/>
          <p:nvPr/>
        </p:nvSpPr>
        <p:spPr>
          <a:xfrm>
            <a:off x="9407950" y="5397731"/>
            <a:ext cx="2384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i="1" dirty="0"/>
              <a:t>Horváth Zsolt</a:t>
            </a:r>
          </a:p>
          <a:p>
            <a:pPr algn="ctr"/>
            <a:r>
              <a:rPr lang="hu-HU" i="1" dirty="0"/>
              <a:t>Erasmus+ koordinátor</a:t>
            </a:r>
          </a:p>
        </p:txBody>
      </p:sp>
    </p:spTree>
    <p:extLst>
      <p:ext uri="{BB962C8B-B14F-4D97-AF65-F5344CB8AC3E}">
        <p14:creationId xmlns:p14="http://schemas.microsoft.com/office/powerpoint/2010/main" val="152578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zövegdoboz 20">
            <a:extLst>
              <a:ext uri="{FF2B5EF4-FFF2-40B4-BE49-F238E27FC236}">
                <a16:creationId xmlns:a16="http://schemas.microsoft.com/office/drawing/2014/main" id="{2DECD2F9-77C2-4961-974B-783F3EF171D9}"/>
              </a:ext>
            </a:extLst>
          </p:cNvPr>
          <p:cNvSpPr txBox="1"/>
          <p:nvPr/>
        </p:nvSpPr>
        <p:spPr>
          <a:xfrm>
            <a:off x="0" y="0"/>
            <a:ext cx="12192000" cy="6190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800" b="1" dirty="0"/>
              <a:t>Iskolánk stratégiai célja az Erasmus+ program keretében:</a:t>
            </a:r>
          </a:p>
          <a:p>
            <a:pPr algn="ctr"/>
            <a:endParaRPr lang="hu-HU" sz="2400" b="1" dirty="0"/>
          </a:p>
          <a:p>
            <a:pPr algn="ctr"/>
            <a:endParaRPr lang="hu-HU" sz="2400" b="1" dirty="0"/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/>
              <a:t>Az IKT kompetenciák fejlesztése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/>
              <a:t>21. Századi készségek elsajátítása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b="1" dirty="0"/>
              <a:t>További céljaink: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Nemzetköziesítés, nemzetközi kapcsolatok fejlesztése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Tudás, tapasztalat, jó pedagógiai módszerek elsajátítása nemzetközi szinten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Szakmai horizont bővítése, tanárok továbbképzése európai országokban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Nemzetközi egyéni kapcsolatok szerzése</a:t>
            </a: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2400" dirty="0"/>
              <a:t>Iskolai kapcsolatok más intézményekkel → előkészület az akkreditációs pályázatokra, itt már diákmobilitások is lesznek.</a:t>
            </a:r>
          </a:p>
        </p:txBody>
      </p:sp>
      <p:sp>
        <p:nvSpPr>
          <p:cNvPr id="2" name="Jobb oldali kapcsos zárójel 1">
            <a:extLst>
              <a:ext uri="{FF2B5EF4-FFF2-40B4-BE49-F238E27FC236}">
                <a16:creationId xmlns:a16="http://schemas.microsoft.com/office/drawing/2014/main" id="{D8CF9F1B-3129-28DD-4A36-1A34D709B198}"/>
              </a:ext>
            </a:extLst>
          </p:cNvPr>
          <p:cNvSpPr/>
          <p:nvPr/>
        </p:nvSpPr>
        <p:spPr>
          <a:xfrm>
            <a:off x="4927107" y="1331650"/>
            <a:ext cx="319596" cy="52378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780F9B4-3E11-CEA1-EC76-909F1DCDB525}"/>
              </a:ext>
            </a:extLst>
          </p:cNvPr>
          <p:cNvSpPr/>
          <p:nvPr/>
        </p:nvSpPr>
        <p:spPr>
          <a:xfrm>
            <a:off x="5246702" y="1384916"/>
            <a:ext cx="1263427" cy="41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b="1" dirty="0"/>
              <a:t>Pályázat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4656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>
            <a:extLst>
              <a:ext uri="{FF2B5EF4-FFF2-40B4-BE49-F238E27FC236}">
                <a16:creationId xmlns:a16="http://schemas.microsoft.com/office/drawing/2014/main" id="{43B1F98A-2B2C-40E5-8B01-94E12AF4A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hu-HU" b="1" dirty="0"/>
              <a:t>Mit akarunk megtanulni?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dirty="0"/>
              <a:t>Az IKT területén:</a:t>
            </a:r>
          </a:p>
          <a:p>
            <a:pPr lvl="1"/>
            <a:r>
              <a:rPr lang="hu-HU" dirty="0"/>
              <a:t>Applikációk, programok, amelyek az órai munkát </a:t>
            </a:r>
            <a:r>
              <a:rPr lang="hu-HU" dirty="0" err="1"/>
              <a:t>segtik</a:t>
            </a:r>
            <a:endParaRPr lang="hu-HU" dirty="0"/>
          </a:p>
          <a:p>
            <a:pPr lvl="1"/>
            <a:r>
              <a:rPr lang="hu-HU" dirty="0"/>
              <a:t>Tudásforrások, adatbankok, amiből a diákok tanulnak</a:t>
            </a:r>
          </a:p>
          <a:p>
            <a:pPr lvl="1"/>
            <a:r>
              <a:rPr lang="hu-HU" dirty="0"/>
              <a:t>Videó, zene, animáció a jobb szemléltetés érdekében</a:t>
            </a:r>
          </a:p>
          <a:p>
            <a:pPr lvl="1"/>
            <a:r>
              <a:rPr lang="hu-HU" dirty="0"/>
              <a:t>Integrált oktatási rendszerek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dirty="0"/>
              <a:t>21. Századi készségek:</a:t>
            </a:r>
          </a:p>
          <a:p>
            <a:pPr lvl="1"/>
            <a:r>
              <a:rPr lang="hu-HU" dirty="0"/>
              <a:t>Modern oktatásszervezési formák, pl. projektmunka, csapatmunka</a:t>
            </a:r>
          </a:p>
          <a:p>
            <a:pPr lvl="1"/>
            <a:r>
              <a:rPr lang="hu-HU" dirty="0"/>
              <a:t>Előtérben a diákok önszerveződése, kreativitása, együttműködése</a:t>
            </a:r>
          </a:p>
          <a:p>
            <a:pPr lvl="1"/>
            <a:r>
              <a:rPr lang="hu-HU" dirty="0"/>
              <a:t>Országismereti és kultúraismereti tudás az adott nyelvi kultúrából</a:t>
            </a:r>
          </a:p>
          <a:p>
            <a:pPr lvl="1"/>
            <a:r>
              <a:rPr lang="hu-HU" dirty="0"/>
              <a:t>Új nyelvtanítási módszerek</a:t>
            </a:r>
          </a:p>
        </p:txBody>
      </p:sp>
    </p:spTree>
    <p:extLst>
      <p:ext uri="{BB962C8B-B14F-4D97-AF65-F5344CB8AC3E}">
        <p14:creationId xmlns:p14="http://schemas.microsoft.com/office/powerpoint/2010/main" val="312355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78" y="192741"/>
            <a:ext cx="7866170" cy="538778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70211" y="544605"/>
            <a:ext cx="4651413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300" b="1" dirty="0">
                <a:latin typeface="+mj-lt"/>
                <a:ea typeface="+mj-ea"/>
                <a:cs typeface="+mj-cs"/>
              </a:rPr>
              <a:t>Célországok:</a:t>
            </a:r>
          </a:p>
          <a:p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Minden kollega a nyelvismerete szerinti országba ment.</a:t>
            </a:r>
          </a:p>
          <a:p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Egyesült Királyság, Írország, Németország, Olaszország, Spanyolország, Ausztria</a:t>
            </a:r>
          </a:p>
          <a:p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1-2 hetes szakmai továbbképző utak.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Idén 11 pedagógus részesült belőle</a:t>
            </a:r>
          </a:p>
        </p:txBody>
      </p:sp>
      <p:sp>
        <p:nvSpPr>
          <p:cNvPr id="6" name="Lekerekített téglalapbuborék 5"/>
          <p:cNvSpPr/>
          <p:nvPr/>
        </p:nvSpPr>
        <p:spPr>
          <a:xfrm>
            <a:off x="4652683" y="5654281"/>
            <a:ext cx="1882588" cy="726142"/>
          </a:xfrm>
          <a:prstGeom prst="wedgeRoundRectCallout">
            <a:avLst>
              <a:gd name="adj1" fmla="val -349"/>
              <a:gd name="adj2" fmla="val -25084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Spanyolország</a:t>
            </a:r>
          </a:p>
        </p:txBody>
      </p:sp>
      <p:sp>
        <p:nvSpPr>
          <p:cNvPr id="7" name="Lekerekített téglalapbuborék 6"/>
          <p:cNvSpPr/>
          <p:nvPr/>
        </p:nvSpPr>
        <p:spPr>
          <a:xfrm>
            <a:off x="9548744" y="5654281"/>
            <a:ext cx="1882588" cy="726142"/>
          </a:xfrm>
          <a:prstGeom prst="wedgeRoundRectCallout">
            <a:avLst>
              <a:gd name="adj1" fmla="val -135639"/>
              <a:gd name="adj2" fmla="val -3206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Ausztria</a:t>
            </a:r>
          </a:p>
        </p:txBody>
      </p:sp>
      <p:sp>
        <p:nvSpPr>
          <p:cNvPr id="8" name="Lekerekített téglalapbuborék 7"/>
          <p:cNvSpPr/>
          <p:nvPr/>
        </p:nvSpPr>
        <p:spPr>
          <a:xfrm>
            <a:off x="8504906" y="918883"/>
            <a:ext cx="1882588" cy="726142"/>
          </a:xfrm>
          <a:prstGeom prst="wedgeRoundRectCallout">
            <a:avLst>
              <a:gd name="adj1" fmla="val -93102"/>
              <a:gd name="adj2" fmla="val 2291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Németország</a:t>
            </a:r>
          </a:p>
        </p:txBody>
      </p:sp>
      <p:sp>
        <p:nvSpPr>
          <p:cNvPr id="9" name="Lekerekített téglalapbuborék 8"/>
          <p:cNvSpPr/>
          <p:nvPr/>
        </p:nvSpPr>
        <p:spPr>
          <a:xfrm>
            <a:off x="5948083" y="192741"/>
            <a:ext cx="1882588" cy="726142"/>
          </a:xfrm>
          <a:prstGeom prst="wedgeRoundRectCallout">
            <a:avLst>
              <a:gd name="adj1" fmla="val -20245"/>
              <a:gd name="adj2" fmla="val 29953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Egyesült Királyság</a:t>
            </a:r>
          </a:p>
        </p:txBody>
      </p:sp>
      <p:sp>
        <p:nvSpPr>
          <p:cNvPr id="10" name="Lekerekített téglalapbuborék 9"/>
          <p:cNvSpPr/>
          <p:nvPr/>
        </p:nvSpPr>
        <p:spPr>
          <a:xfrm>
            <a:off x="4016189" y="840648"/>
            <a:ext cx="1882588" cy="726142"/>
          </a:xfrm>
          <a:prstGeom prst="wedgeRoundRectCallout">
            <a:avLst>
              <a:gd name="adj1" fmla="val 51967"/>
              <a:gd name="adj2" fmla="val 16839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Írország</a:t>
            </a:r>
          </a:p>
        </p:txBody>
      </p:sp>
      <p:sp>
        <p:nvSpPr>
          <p:cNvPr id="11" name="Lekerekített téglalapbuborék 10"/>
          <p:cNvSpPr/>
          <p:nvPr/>
        </p:nvSpPr>
        <p:spPr>
          <a:xfrm>
            <a:off x="7216769" y="5654281"/>
            <a:ext cx="1882588" cy="726142"/>
          </a:xfrm>
          <a:prstGeom prst="wedgeRoundRectCallout">
            <a:avLst>
              <a:gd name="adj1" fmla="val -37304"/>
              <a:gd name="adj2" fmla="val -2841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/>
              <a:t>Olaszország</a:t>
            </a:r>
          </a:p>
        </p:txBody>
      </p:sp>
    </p:spTree>
    <p:extLst>
      <p:ext uri="{BB962C8B-B14F-4D97-AF65-F5344CB8AC3E}">
        <p14:creationId xmlns:p14="http://schemas.microsoft.com/office/powerpoint/2010/main" val="219255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70211" y="544605"/>
            <a:ext cx="11173236" cy="407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300" b="1" dirty="0">
                <a:latin typeface="+mj-lt"/>
                <a:ea typeface="+mj-ea"/>
                <a:cs typeface="+mj-cs"/>
              </a:rPr>
              <a:t>Miért pályáztunk?</a:t>
            </a:r>
          </a:p>
          <a:p>
            <a:endParaRPr lang="hu-HU" sz="2400" dirty="0"/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tanárok alapvető szükséglete: képzés, önképzés, továbbképzés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Új lendület a tanításban, önmotiváció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nyelvismeret aktualizálása, modernizálása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Módszertani kultúra fejlesztése, új ötletek bevitele a tanításba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Újszerű pedagógiai megközelítések megismerése</a:t>
            </a:r>
          </a:p>
          <a:p>
            <a:pPr marL="800100" lvl="1" indent="-342900">
              <a:lnSpc>
                <a:spcPts val="2880"/>
              </a:lnSpc>
              <a:buFont typeface="Courier New" panose="02070309020205020404" pitchFamily="49" charset="0"/>
              <a:buChar char="o"/>
            </a:pPr>
            <a:r>
              <a:rPr lang="hu-HU" sz="2000" dirty="0"/>
              <a:t>Szélesebb szakmai látókör, más országokban bevált módszerek hazahozatala</a:t>
            </a:r>
          </a:p>
          <a:p>
            <a:pPr marL="800100" lvl="1" indent="-342900">
              <a:lnSpc>
                <a:spcPts val="2880"/>
              </a:lnSpc>
              <a:buFont typeface="Courier New" panose="02070309020205020404" pitchFamily="49" charset="0"/>
              <a:buChar char="o"/>
            </a:pPr>
            <a:r>
              <a:rPr lang="hu-HU" sz="2000" dirty="0"/>
              <a:t>Kapcsolatépítés, gondolva a következő projektekre</a:t>
            </a:r>
          </a:p>
          <a:p>
            <a:pPr marL="800100" lvl="1" indent="-342900">
              <a:lnSpc>
                <a:spcPts val="2880"/>
              </a:lnSpc>
              <a:buFont typeface="Courier New" panose="02070309020205020404" pitchFamily="49" charset="0"/>
              <a:buChar char="o"/>
            </a:pPr>
            <a:r>
              <a:rPr lang="hu-HU" sz="2000" dirty="0"/>
              <a:t>Megismerni más iskolai rendszereket</a:t>
            </a:r>
          </a:p>
        </p:txBody>
      </p:sp>
    </p:spTree>
    <p:extLst>
      <p:ext uri="{BB962C8B-B14F-4D97-AF65-F5344CB8AC3E}">
        <p14:creationId xmlns:p14="http://schemas.microsoft.com/office/powerpoint/2010/main" val="64516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0"/>
            <a:ext cx="10360241" cy="520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300" b="1" dirty="0">
                <a:latin typeface="+mj-lt"/>
                <a:ea typeface="+mj-ea"/>
                <a:cs typeface="+mj-cs"/>
              </a:rPr>
              <a:t>Mit hozott ez a diákság számára?</a:t>
            </a:r>
          </a:p>
          <a:p>
            <a:endParaRPr lang="hu-HU" sz="2400" dirty="0"/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IKT eszközök az órán. Nem üldözendő „kütyük” ezek, hanem a tanulás részei.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tudás forrása lehet online is.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Online együttműködés lehetséges.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Házi feladat online módon is eljuthat a tanárhoz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diákok unalmas leckék és anyagok helyett változatos, motiváló feladatokat kapnak.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tanulói ismeretek jobban összhangban állnak a valósággal, azaz gyakorlatban használható tudást szereznek.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tanulói autonómia, tudatosság növekszik.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A felnövekvő fiatal felelősségtudata növekszik.</a:t>
            </a:r>
          </a:p>
          <a:p>
            <a:pPr marL="342900" indent="-342900">
              <a:lnSpc>
                <a:spcPts val="288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Kooperáció, együttműködés a diákok közt.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1"/>
          <a:stretch/>
        </p:blipFill>
        <p:spPr>
          <a:xfrm>
            <a:off x="10360241" y="74479"/>
            <a:ext cx="1795766" cy="1892404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008" y="4174585"/>
            <a:ext cx="1770449" cy="18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9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36E9624F-B3A1-436E-B5FB-A23A4370EC71}"/>
              </a:ext>
            </a:extLst>
          </p:cNvPr>
          <p:cNvSpPr txBox="1"/>
          <p:nvPr/>
        </p:nvSpPr>
        <p:spPr>
          <a:xfrm>
            <a:off x="-66675" y="0"/>
            <a:ext cx="7026767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hu-HU" sz="3500" b="1" dirty="0"/>
              <a:t>Folytatás?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11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Disszemináció: Fontos az ismeretek terjesztése, főleg az intézményen belüli továbbítás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A szülők tájékoztatása: Érdeklődés a szülők részéről az iskolai folyamatok iránt.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A projekt után: 2020-2027 közti időszak: Akkreditáció, évente pályázat, csak lehívni kell a támogatásokat.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Nemzetköziesítés folytatódik!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1100" b="1" dirty="0"/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1100" b="1" dirty="0"/>
          </a:p>
          <a:p>
            <a:pPr marL="228600" lvl="1" algn="ctr">
              <a:lnSpc>
                <a:spcPct val="90000"/>
              </a:lnSpc>
              <a:spcAft>
                <a:spcPts val="600"/>
              </a:spcAft>
            </a:pPr>
            <a:r>
              <a:rPr lang="hu-HU" sz="2800" b="1" dirty="0"/>
              <a:t>Köszönöm a figyelmet!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A képen kerítés, kültéri, épület, síelés látható&#10;&#10;Automatikusan generált leírás">
            <a:extLst>
              <a:ext uri="{FF2B5EF4-FFF2-40B4-BE49-F238E27FC236}">
                <a16:creationId xmlns:a16="http://schemas.microsoft.com/office/drawing/2014/main" id="{44CEA238-101B-4F84-B06B-8B70D2AE84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2" r="12765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307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393</Words>
  <Application>Microsoft Office PowerPoint</Application>
  <PresentationFormat>Szélesvásznú</PresentationFormat>
  <Paragraphs>76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Arial</vt:lpstr>
      <vt:lpstr>Berlin Sans FB</vt:lpstr>
      <vt:lpstr>Berlin Sans FB Demi</vt:lpstr>
      <vt:lpstr>Calibri</vt:lpstr>
      <vt:lpstr>Calibri Light</vt:lpstr>
      <vt:lpstr>Courier New</vt:lpstr>
      <vt:lpstr>Wingdings</vt:lpstr>
      <vt:lpstr>Office-téma</vt:lpstr>
      <vt:lpstr>Erasmus+ tanári mobilitás projekt bemutatása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tanári mobilitás projekt bemutatása</dc:title>
  <dc:creator>Zsolt Horváth</dc:creator>
  <cp:lastModifiedBy>Zsolt Horváth</cp:lastModifiedBy>
  <cp:revision>2</cp:revision>
  <dcterms:created xsi:type="dcterms:W3CDTF">2020-08-20T21:27:35Z</dcterms:created>
  <dcterms:modified xsi:type="dcterms:W3CDTF">2023-08-01T20:20:41Z</dcterms:modified>
</cp:coreProperties>
</file>