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8" r:id="rId3"/>
    <p:sldId id="260" r:id="rId4"/>
    <p:sldId id="266" r:id="rId5"/>
    <p:sldId id="278" r:id="rId6"/>
    <p:sldId id="275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7" r:id="rId15"/>
    <p:sldId id="279" r:id="rId16"/>
    <p:sldId id="27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1" autoAdjust="0"/>
    <p:restoredTop sz="95324" autoAdjust="0"/>
  </p:normalViewPr>
  <p:slideViewPr>
    <p:cSldViewPr snapToGrid="0">
      <p:cViewPr varScale="1">
        <p:scale>
          <a:sx n="78" d="100"/>
          <a:sy n="78" d="100"/>
        </p:scale>
        <p:origin x="-84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2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hu-HU" smtClean="0"/>
              <a:pPr/>
              <a:t>2013.10.23.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hu-HU" smtClean="0"/>
              <a:pPr/>
              <a:t>2013.10.23.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Fodros fehér felhők mélykék é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Kép 9" descr="Közelkép növényi rügyről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Kép 10" descr="Hullámok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2012. július 22.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Lábléc szövegének helye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2012. július 22.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Lábléc szövegének helye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2012. július 22.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Lábléc szövegének helye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9" name="Kép 8" descr="Hullámo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Kép 10" descr="Közelkép zöld növényekről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2012. július 22.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Lábléc szövegének helye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2012. július 22.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Lábléc szövegének helye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2012. július 22.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Lábléc szövegének helye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2012. július 22.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Lábléc szövegének helye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2012. július 22.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Lábléc szövegének helye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2012. július 22.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Lábléc szövegének helye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2012. július 22.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Lábléc szövegének helye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ometers.info/water/" TargetMode="External"/><Relationship Id="rId3" Type="http://schemas.openxmlformats.org/officeDocument/2006/relationships/hyperlink" Target="https://www.google.hu/" TargetMode="External"/><Relationship Id="rId7" Type="http://schemas.openxmlformats.org/officeDocument/2006/relationships/hyperlink" Target="http://www.fietsroute.org/indexuk.ph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n.wikipedia.org/wiki/History_of_Budapest" TargetMode="External"/><Relationship Id="rId5" Type="http://schemas.openxmlformats.org/officeDocument/2006/relationships/hyperlink" Target="http://www.wikipedia.org/" TargetMode="External"/><Relationship Id="rId4" Type="http://schemas.openxmlformats.org/officeDocument/2006/relationships/hyperlink" Target="http://environment.nationalgeographic.com/environment/energy/great-energy-challeng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munkalap1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munkalap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777" y="304799"/>
            <a:ext cx="4846320" cy="173427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4800" b="0" i="0" dirty="0" smtClean="0">
                <a:latin typeface="Corbel"/>
                <a:ea typeface="+mj-ea"/>
                <a:cs typeface="+mj-cs"/>
              </a:rPr>
              <a:t>The </a:t>
            </a:r>
            <a:r>
              <a:rPr lang="en-GB" dirty="0" smtClean="0">
                <a:latin typeface="Corbel"/>
              </a:rPr>
              <a:t>G</a:t>
            </a:r>
            <a:r>
              <a:rPr lang="en-GB" sz="4800" b="0" i="0" dirty="0" smtClean="0">
                <a:latin typeface="Corbel"/>
                <a:ea typeface="+mj-ea"/>
                <a:cs typeface="+mj-cs"/>
              </a:rPr>
              <a:t>reat </a:t>
            </a:r>
            <a:r>
              <a:rPr lang="en-GB" dirty="0" smtClean="0">
                <a:latin typeface="Corbel"/>
              </a:rPr>
              <a:t>E</a:t>
            </a:r>
            <a:r>
              <a:rPr lang="en-GB" sz="4800" b="0" i="0" dirty="0" smtClean="0">
                <a:latin typeface="Corbel"/>
                <a:ea typeface="+mj-ea"/>
                <a:cs typeface="+mj-cs"/>
              </a:rPr>
              <a:t>nergy </a:t>
            </a:r>
            <a:br>
              <a:rPr lang="en-GB" sz="4800" b="0" i="0" dirty="0" smtClean="0">
                <a:latin typeface="Corbel"/>
                <a:ea typeface="+mj-ea"/>
                <a:cs typeface="+mj-cs"/>
              </a:rPr>
            </a:br>
            <a:r>
              <a:rPr lang="en-GB" sz="4800" b="0" i="0" dirty="0" smtClean="0">
                <a:latin typeface="Corbel"/>
                <a:ea typeface="+mj-ea"/>
                <a:cs typeface="+mj-cs"/>
              </a:rPr>
              <a:t>C</a:t>
            </a:r>
            <a:r>
              <a:rPr lang="en-GB" dirty="0" smtClean="0">
                <a:latin typeface="Corbel"/>
              </a:rPr>
              <a:t>hallenge</a:t>
            </a:r>
            <a:endParaRPr lang="en-GB" sz="4800" b="0" i="0" dirty="0">
              <a:latin typeface="Corbel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777" y="3911909"/>
            <a:ext cx="4846320" cy="1732988"/>
          </a:xfrm>
        </p:spPr>
        <p:txBody>
          <a:bodyPr>
            <a:normAutofit/>
          </a:bodyPr>
          <a:lstStyle/>
          <a:p>
            <a:r>
              <a:rPr lang="hu-HU" sz="1800" b="0" i="0" dirty="0" smtClean="0">
                <a:solidFill>
                  <a:schemeClr val="bg1"/>
                </a:solidFill>
              </a:rPr>
              <a:t>Made </a:t>
            </a:r>
            <a:r>
              <a:rPr lang="hu-HU" sz="1800" b="0" i="0" dirty="0" err="1" smtClean="0">
                <a:solidFill>
                  <a:schemeClr val="bg1"/>
                </a:solidFill>
              </a:rPr>
              <a:t>by</a:t>
            </a:r>
            <a:r>
              <a:rPr lang="hu-HU" dirty="0" smtClean="0"/>
              <a:t>: </a:t>
            </a:r>
            <a:r>
              <a:rPr lang="hu-HU" b="1" dirty="0" err="1"/>
              <a:t>Rik</a:t>
            </a:r>
            <a:r>
              <a:rPr lang="hu-HU" b="1" dirty="0"/>
              <a:t> </a:t>
            </a:r>
            <a:r>
              <a:rPr lang="hu-HU" b="1" dirty="0" err="1" smtClean="0"/>
              <a:t>Vanlerberghe</a:t>
            </a:r>
            <a:endParaRPr lang="hu-HU" b="1" dirty="0" smtClean="0"/>
          </a:p>
          <a:p>
            <a:r>
              <a:rPr lang="hu-HU" b="1" dirty="0"/>
              <a:t> </a:t>
            </a:r>
            <a:r>
              <a:rPr lang="hu-HU" b="1" dirty="0" smtClean="0"/>
              <a:t>                   Vincent </a:t>
            </a:r>
            <a:r>
              <a:rPr lang="hu-HU" b="1" dirty="0" err="1" smtClean="0"/>
              <a:t>Locquet</a:t>
            </a:r>
            <a:endParaRPr lang="hu-HU" b="1" dirty="0" smtClean="0"/>
          </a:p>
          <a:p>
            <a:r>
              <a:rPr lang="hu-HU" b="1" dirty="0"/>
              <a:t> </a:t>
            </a:r>
            <a:r>
              <a:rPr lang="hu-HU" b="1" dirty="0" smtClean="0"/>
              <a:t>                   Rudolf Balázs</a:t>
            </a:r>
          </a:p>
          <a:p>
            <a:r>
              <a:rPr lang="hu-HU" b="1" dirty="0"/>
              <a:t> </a:t>
            </a:r>
            <a:r>
              <a:rPr lang="hu-HU" b="1" dirty="0" smtClean="0"/>
              <a:t>                   Szabolcs András</a:t>
            </a:r>
          </a:p>
          <a:p>
            <a:endParaRPr lang="hu-HU" sz="1800" b="0" i="0" dirty="0" smtClean="0">
              <a:solidFill>
                <a:schemeClr val="bg1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hu-HU" sz="18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65206" y="310811"/>
            <a:ext cx="9371949" cy="1183566"/>
          </a:xfrm>
        </p:spPr>
        <p:txBody>
          <a:bodyPr>
            <a:normAutofit/>
          </a:bodyPr>
          <a:lstStyle/>
          <a:p>
            <a:r>
              <a:rPr lang="en-GB" sz="6500" b="1" dirty="0" smtClean="0">
                <a:solidFill>
                  <a:schemeClr val="tx1"/>
                </a:solidFill>
              </a:rPr>
              <a:t>Carbon emission</a:t>
            </a:r>
            <a:endParaRPr lang="en-GB" sz="6500" b="1" dirty="0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6585995"/>
            <a:ext cx="143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Comenius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20456" y="6585995"/>
            <a:ext cx="681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The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great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energy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challenge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2"/>
            </a:gs>
            <a:gs pos="84000">
              <a:schemeClr val="bg1"/>
            </a:gs>
            <a:gs pos="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620456" y="6585995"/>
            <a:ext cx="681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The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great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energy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challenge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6585995"/>
            <a:ext cx="143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Comenius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 descr="co2 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73" y="0"/>
            <a:ext cx="7917454" cy="6529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7046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r>
              <a:rPr lang="hu-HU" sz="800" b="0" i="0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2012. július 22.</a:t>
            </a:r>
            <a:endParaRPr lang="hu-H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hu-HU" sz="800" b="0" i="0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Lábléc szövegének helye</a:t>
            </a:r>
            <a:endParaRPr lang="hu-H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hu-HU" sz="800" b="0" i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hu-H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092451" y="467203"/>
            <a:ext cx="10007103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Environmentally friendly</a:t>
            </a:r>
          </a:p>
          <a:p>
            <a:pPr algn="ctr"/>
            <a:r>
              <a:rPr lang="hu-HU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hu-HU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nergy</a:t>
            </a:r>
            <a:r>
              <a:rPr lang="hu-H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u-H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sources and transportation</a:t>
            </a:r>
            <a:endParaRPr lang="hu-H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1221" y="2688732"/>
            <a:ext cx="11129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In Hungary in </a:t>
            </a:r>
            <a:r>
              <a:rPr lang="hu-HU" dirty="0">
                <a:solidFill>
                  <a:srgbClr val="92D050"/>
                </a:solidFill>
                <a:latin typeface="Arial Black" panose="020B0A04020102020204" pitchFamily="34" charset="0"/>
              </a:rPr>
              <a:t>2010 3,6% of the energy was renewable and 5,75% of the </a:t>
            </a:r>
            <a:r>
              <a:rPr lang="hu-HU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fuel used was </a:t>
            </a:r>
            <a:r>
              <a:rPr lang="hu-HU" dirty="0">
                <a:solidFill>
                  <a:srgbClr val="92D050"/>
                </a:solidFill>
                <a:latin typeface="Arial Black" panose="020B0A04020102020204" pitchFamily="34" charset="0"/>
              </a:rPr>
              <a:t>biofuel</a:t>
            </a:r>
            <a:r>
              <a:rPr lang="hu-HU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hu-HU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Till </a:t>
            </a:r>
            <a:r>
              <a:rPr lang="hu-HU" dirty="0">
                <a:solidFill>
                  <a:srgbClr val="92D050"/>
                </a:solidFill>
                <a:latin typeface="Arial Black" panose="020B0A04020102020204" pitchFamily="34" charset="0"/>
              </a:rPr>
              <a:t>1980 energy consumption grew, but since then there has been a decline in industry, so energy consumption </a:t>
            </a:r>
            <a:r>
              <a:rPr lang="hu-HU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dropped.</a:t>
            </a:r>
          </a:p>
          <a:p>
            <a:endParaRPr lang="hu-HU" dirty="0" smtClean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911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r>
              <a:rPr lang="hu-HU" sz="800" b="0" i="0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2012. július 22.</a:t>
            </a:r>
            <a:endParaRPr lang="hu-H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hu-HU" sz="800" b="0" i="0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Lábléc szövegének helye</a:t>
            </a:r>
            <a:endParaRPr lang="hu-H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hu-HU" sz="800" b="0" i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hu-H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756562" y="374606"/>
            <a:ext cx="2678875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5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Cycling</a:t>
            </a:r>
            <a:endParaRPr lang="hu-HU" sz="65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hu-H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Belgium</a:t>
            </a:r>
            <a:endParaRPr lang="hu-H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01058" y="2075823"/>
            <a:ext cx="11189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 err="1" smtClean="0">
                <a:solidFill>
                  <a:schemeClr val="accent1">
                    <a:lumMod val="75000"/>
                  </a:schemeClr>
                </a:solidFill>
              </a:rPr>
              <a:t>-promoted</a:t>
            </a:r>
            <a:r>
              <a:rPr lang="hu-HU" sz="2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500" b="1" dirty="0" err="1" smtClean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hu-HU" sz="2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500" b="1" dirty="0" err="1" smtClean="0">
                <a:solidFill>
                  <a:schemeClr val="accent1">
                    <a:lumMod val="75000"/>
                  </a:schemeClr>
                </a:solidFill>
              </a:rPr>
              <a:t>employer</a:t>
            </a:r>
            <a:endParaRPr lang="hu-HU" sz="2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500" b="1" dirty="0" smtClean="0">
                <a:solidFill>
                  <a:schemeClr val="accent1">
                    <a:lumMod val="75000"/>
                  </a:schemeClr>
                </a:solidFill>
              </a:rPr>
              <a:t>-0,19 EUR/km (60 HUF)</a:t>
            </a:r>
          </a:p>
          <a:p>
            <a:endParaRPr lang="hu-H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500" b="1" dirty="0" err="1" smtClean="0">
                <a:solidFill>
                  <a:schemeClr val="accent1">
                    <a:lumMod val="75000"/>
                  </a:schemeClr>
                </a:solidFill>
              </a:rPr>
              <a:t>-only</a:t>
            </a:r>
            <a:r>
              <a:rPr lang="hu-HU" sz="2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500" b="1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hu-HU" sz="2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500" b="1" dirty="0" err="1" smtClean="0">
                <a:solidFill>
                  <a:schemeClr val="accent1">
                    <a:lumMod val="75000"/>
                  </a:schemeClr>
                </a:solidFill>
              </a:rPr>
              <a:t>working</a:t>
            </a:r>
            <a:r>
              <a:rPr lang="hu-HU" sz="2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500" b="1" dirty="0" err="1" smtClean="0">
                <a:solidFill>
                  <a:schemeClr val="accent1">
                    <a:lumMod val="75000"/>
                  </a:schemeClr>
                </a:solidFill>
              </a:rPr>
              <a:t>people</a:t>
            </a:r>
            <a:r>
              <a:rPr lang="hu-HU" sz="25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sz="2500" b="1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hu-HU" sz="2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500" b="1" dirty="0" err="1" smtClean="0">
                <a:solidFill>
                  <a:schemeClr val="accent1">
                    <a:lumMod val="75000"/>
                  </a:schemeClr>
                </a:solidFill>
              </a:rPr>
              <a:t>students</a:t>
            </a:r>
            <a:r>
              <a:rPr lang="hu-HU" sz="2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500" b="1" dirty="0" err="1" smtClean="0">
                <a:solidFill>
                  <a:schemeClr val="accent1">
                    <a:lumMod val="75000"/>
                  </a:schemeClr>
                </a:solidFill>
              </a:rPr>
              <a:t>not</a:t>
            </a:r>
            <a:endParaRPr lang="hu-HU" sz="2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sz="2500" b="1" dirty="0"/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3999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008056" y="1190213"/>
            <a:ext cx="573605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Belgium, Gent</a:t>
            </a:r>
            <a:endParaRPr lang="hu-HU" sz="7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769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r>
              <a:rPr lang="hu-HU" sz="800" b="0" i="0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2012. július 22.</a:t>
            </a:r>
            <a:endParaRPr lang="hu-H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hu-HU" sz="800" b="0" i="0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Lábléc szövegének helye</a:t>
            </a:r>
            <a:endParaRPr lang="hu-H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hu-HU" sz="800" b="0" i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hu-H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377729" y="467203"/>
            <a:ext cx="5436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Cycling in Belgium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1778" y="2032000"/>
            <a:ext cx="99201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BAA00"/>
                </a:solidFill>
              </a:rPr>
              <a:t>-Promoted by government</a:t>
            </a:r>
          </a:p>
          <a:p>
            <a:endParaRPr lang="en-US" sz="2800" dirty="0">
              <a:solidFill>
                <a:srgbClr val="8BAA00"/>
              </a:solidFill>
            </a:endParaRPr>
          </a:p>
          <a:p>
            <a:r>
              <a:rPr lang="en-US" sz="2800" dirty="0" smtClean="0">
                <a:solidFill>
                  <a:srgbClr val="8BAA00"/>
                </a:solidFill>
              </a:rPr>
              <a:t>-19 Eurocents/km</a:t>
            </a:r>
          </a:p>
          <a:p>
            <a:endParaRPr lang="en-US" sz="2800" dirty="0">
              <a:solidFill>
                <a:srgbClr val="8BAA00"/>
              </a:solidFill>
            </a:endParaRPr>
          </a:p>
          <a:p>
            <a:r>
              <a:rPr lang="en-US" sz="2800" dirty="0" smtClean="0">
                <a:solidFill>
                  <a:srgbClr val="8BAA00"/>
                </a:solidFill>
              </a:rPr>
              <a:t>-only for employees not for students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5831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620456" y="6585995"/>
            <a:ext cx="681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The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great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energy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challenge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6585995"/>
            <a:ext cx="143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Comenius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873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620456" y="6585995"/>
            <a:ext cx="681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The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great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energy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challenge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6585995"/>
            <a:ext cx="143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Comenius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15881" y="428263"/>
            <a:ext cx="1092825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i="1" dirty="0" smtClean="0"/>
              <a:t>SOURCES</a:t>
            </a:r>
          </a:p>
          <a:p>
            <a:endParaRPr lang="hu-HU" sz="3000" b="1" i="1" dirty="0" smtClean="0"/>
          </a:p>
          <a:p>
            <a:r>
              <a:rPr lang="hu-HU" sz="1500" b="1" i="1" dirty="0">
                <a:hlinkClick r:id="rId3"/>
              </a:rPr>
              <a:t>https://www.google.hu</a:t>
            </a:r>
            <a:r>
              <a:rPr lang="hu-HU" sz="1500" b="1" i="1" dirty="0" smtClean="0">
                <a:hlinkClick r:id="rId3"/>
              </a:rPr>
              <a:t>/</a:t>
            </a:r>
            <a:endParaRPr lang="hu-HU" sz="1500" b="1" i="1" dirty="0" smtClean="0"/>
          </a:p>
          <a:p>
            <a:r>
              <a:rPr lang="hu-HU" sz="1500" b="1" i="1" dirty="0">
                <a:hlinkClick r:id="rId4"/>
              </a:rPr>
              <a:t>http://environment.nationalgeographic.com/environment/energy/great-energy-challenge</a:t>
            </a:r>
            <a:r>
              <a:rPr lang="hu-HU" sz="1500" b="1" i="1" dirty="0" smtClean="0">
                <a:hlinkClick r:id="rId4"/>
              </a:rPr>
              <a:t>/</a:t>
            </a:r>
            <a:endParaRPr lang="hu-HU" sz="1500" b="1" i="1" dirty="0" smtClean="0"/>
          </a:p>
          <a:p>
            <a:r>
              <a:rPr lang="hu-HU" sz="1500" b="1" i="1" dirty="0">
                <a:hlinkClick r:id="rId5"/>
              </a:rPr>
              <a:t>http://www.wikipedia.org</a:t>
            </a:r>
            <a:r>
              <a:rPr lang="hu-HU" sz="1500" b="1" i="1" dirty="0" smtClean="0">
                <a:hlinkClick r:id="rId5"/>
              </a:rPr>
              <a:t>/</a:t>
            </a:r>
            <a:endParaRPr lang="hu-HU" sz="1500" b="1" i="1" dirty="0" smtClean="0"/>
          </a:p>
          <a:p>
            <a:r>
              <a:rPr lang="en-US" sz="1500" b="1" i="1" dirty="0">
                <a:hlinkClick r:id="rId6"/>
              </a:rPr>
              <a:t>http://en.wikipedia.org/wiki/</a:t>
            </a:r>
            <a:r>
              <a:rPr lang="en-US" sz="1500" b="1" i="1" dirty="0" smtClean="0">
                <a:hlinkClick r:id="rId6"/>
              </a:rPr>
              <a:t>History_of_Budapest</a:t>
            </a:r>
            <a:endParaRPr lang="en-US" sz="1500" b="1" i="1" dirty="0" smtClean="0"/>
          </a:p>
          <a:p>
            <a:r>
              <a:rPr lang="en-US" sz="1500" b="1" i="1" dirty="0">
                <a:hlinkClick r:id="rId7"/>
              </a:rPr>
              <a:t>http://www.fietsroute.org/</a:t>
            </a:r>
            <a:r>
              <a:rPr lang="en-US" sz="1500" b="1" i="1" dirty="0" smtClean="0">
                <a:hlinkClick r:id="rId7"/>
              </a:rPr>
              <a:t>indexuk.php</a:t>
            </a:r>
            <a:endParaRPr lang="en-US" sz="1500" b="1" i="1" dirty="0" smtClean="0"/>
          </a:p>
          <a:p>
            <a:r>
              <a:rPr lang="en-US" sz="1500" b="1" i="1" dirty="0">
                <a:hlinkClick r:id="rId8"/>
              </a:rPr>
              <a:t>http://www.worldometers.info/water</a:t>
            </a:r>
            <a:r>
              <a:rPr lang="en-US" sz="1500" b="1" i="1" dirty="0" smtClean="0">
                <a:hlinkClick r:id="rId8"/>
              </a:rPr>
              <a:t>/</a:t>
            </a:r>
            <a:endParaRPr lang="en-US" sz="1500" b="1" i="1" dirty="0" smtClean="0"/>
          </a:p>
          <a:p>
            <a:endParaRPr lang="hu-HU" sz="1500" b="1" i="1" dirty="0"/>
          </a:p>
        </p:txBody>
      </p:sp>
    </p:spTree>
    <p:extLst>
      <p:ext uri="{BB962C8B-B14F-4D97-AF65-F5344CB8AC3E}">
        <p14:creationId xmlns="" xmlns:p14="http://schemas.microsoft.com/office/powerpoint/2010/main" val="1348127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zövegdoboz 28"/>
          <p:cNvSpPr txBox="1"/>
          <p:nvPr/>
        </p:nvSpPr>
        <p:spPr>
          <a:xfrm>
            <a:off x="1620456" y="6585995"/>
            <a:ext cx="681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The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great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energy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challenge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0" y="6585995"/>
            <a:ext cx="143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Comenius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715881" y="779720"/>
            <a:ext cx="100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Historic statistical data from the 19th century to today of water and energy usage</a:t>
            </a:r>
            <a:endParaRPr lang="en-GB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ZqGl3-cCgSk/Tv8m3wmomiI/AAAAAAAAEKk/kfGFLsT6OHk/s1600/budapest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97" y="1112740"/>
            <a:ext cx="4763106" cy="4457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620456" y="6585995"/>
            <a:ext cx="681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The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great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energy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challenge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6585995"/>
            <a:ext cx="143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Comenius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469122" y="189411"/>
            <a:ext cx="2698175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Lighting</a:t>
            </a:r>
          </a:p>
          <a:p>
            <a:pPr algn="ctr"/>
            <a:r>
              <a:rPr lang="hu-HU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Hungary</a:t>
            </a:r>
            <a:endParaRPr lang="hu-H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92861" y="1633258"/>
            <a:ext cx="61584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B0F0"/>
                </a:solidFill>
              </a:rPr>
              <a:t>-In </a:t>
            </a:r>
            <a:r>
              <a:rPr lang="hu-HU" sz="2000" b="1" dirty="0">
                <a:solidFill>
                  <a:srgbClr val="00B0F0"/>
                </a:solidFill>
              </a:rPr>
              <a:t>1872 Pest, Buda and Óbuda </a:t>
            </a:r>
            <a:r>
              <a:rPr lang="hu-HU" sz="2000" b="1" dirty="0" smtClean="0">
                <a:solidFill>
                  <a:srgbClr val="00B0F0"/>
                </a:solidFill>
              </a:rPr>
              <a:t>were united </a:t>
            </a:r>
            <a:r>
              <a:rPr lang="hu-HU" sz="2000" b="1" dirty="0">
                <a:solidFill>
                  <a:srgbClr val="00B0F0"/>
                </a:solidFill>
              </a:rPr>
              <a:t>and formed Budapest. </a:t>
            </a:r>
          </a:p>
          <a:p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92861" y="3387703"/>
            <a:ext cx="6270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B0F0"/>
                </a:solidFill>
              </a:rPr>
              <a:t>-At that </a:t>
            </a:r>
            <a:r>
              <a:rPr lang="hu-HU" sz="2000" b="1" dirty="0">
                <a:solidFill>
                  <a:srgbClr val="00B0F0"/>
                </a:solidFill>
              </a:rPr>
              <a:t>time gaslamps were used in the street.  </a:t>
            </a:r>
          </a:p>
          <a:p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92860" y="4818982"/>
            <a:ext cx="56359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B0F0"/>
                </a:solidFill>
              </a:rPr>
              <a:t>-</a:t>
            </a:r>
            <a:r>
              <a:rPr lang="en-GB" sz="2000" b="1" dirty="0" smtClean="0">
                <a:solidFill>
                  <a:srgbClr val="00B0F0"/>
                </a:solidFill>
              </a:rPr>
              <a:t>In 1873 the first electric lights were installed, and they have been being used since that time.</a:t>
            </a:r>
          </a:p>
          <a:p>
            <a:endParaRPr lang="hu-HU" dirty="0"/>
          </a:p>
        </p:txBody>
      </p:sp>
      <p:pic>
        <p:nvPicPr>
          <p:cNvPr id="1032" name="Picture 8" descr="http://www1.pictures.zimbio.com/gi/Martin+Caulfield+Services+Last+Remaining+Gas+fWxuOmMx0u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54" y="2080727"/>
            <a:ext cx="4587899" cy="305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SiQY3n05STpj9UHEnsrEtEGdN_h8X6Tua31_u-FmIu7mHcdp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12" y="1208662"/>
            <a:ext cx="3634759" cy="4361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620456" y="6585995"/>
            <a:ext cx="681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The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great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energy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challenge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6585995"/>
            <a:ext cx="143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Comenius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469122" y="189411"/>
            <a:ext cx="2698175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Lighting</a:t>
            </a:r>
          </a:p>
          <a:p>
            <a:pPr algn="ctr"/>
            <a:r>
              <a:rPr lang="en-GB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Belgium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92861" y="1633258"/>
            <a:ext cx="654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In the 19th century the first towns were lit by electric streetlights. They were safe and could be lit all at once</a:t>
            </a:r>
            <a:r>
              <a:rPr lang="hu-HU" sz="2000" b="1" dirty="0" smtClean="0">
                <a:solidFill>
                  <a:srgbClr val="00B0F0"/>
                </a:solidFill>
              </a:rPr>
              <a:t>.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92860" y="2872177"/>
            <a:ext cx="627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B0F0"/>
                </a:solidFill>
              </a:rPr>
              <a:t>The </a:t>
            </a:r>
            <a:r>
              <a:rPr lang="hu-HU" sz="2000" b="1" dirty="0" smtClean="0">
                <a:solidFill>
                  <a:srgbClr val="00B0F0"/>
                </a:solidFill>
              </a:rPr>
              <a:t>lamp posts </a:t>
            </a:r>
            <a:r>
              <a:rPr lang="hu-HU" sz="2000" b="1" dirty="0">
                <a:solidFill>
                  <a:srgbClr val="00B0F0"/>
                </a:solidFill>
              </a:rPr>
              <a:t>were made of wood but after the </a:t>
            </a:r>
            <a:r>
              <a:rPr lang="hu-HU" sz="2000" b="1" dirty="0" smtClean="0">
                <a:solidFill>
                  <a:srgbClr val="00B0F0"/>
                </a:solidFill>
              </a:rPr>
              <a:t>world </a:t>
            </a:r>
            <a:r>
              <a:rPr lang="hu-HU" sz="2000" b="1" dirty="0">
                <a:solidFill>
                  <a:srgbClr val="00B0F0"/>
                </a:solidFill>
              </a:rPr>
              <a:t>war they were replaced with steel or aluminium ones.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92860" y="4426449"/>
            <a:ext cx="563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F0"/>
                </a:solidFill>
              </a:rPr>
              <a:t>Now almost every street is illuminated, including motorways!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72" y="1197504"/>
            <a:ext cx="4685032" cy="468503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56" y="1633258"/>
            <a:ext cx="5203344" cy="3462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6129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620456" y="6585995"/>
            <a:ext cx="681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The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great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energy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challenge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6585995"/>
            <a:ext cx="143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Comenius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41766990"/>
              </p:ext>
            </p:extLst>
          </p:nvPr>
        </p:nvGraphicFramePr>
        <p:xfrm>
          <a:off x="385763" y="1373188"/>
          <a:ext cx="11566525" cy="4235450"/>
        </p:xfrm>
        <a:graphic>
          <a:graphicData uri="http://schemas.openxmlformats.org/presentationml/2006/ole">
            <p:oleObj spid="_x0000_s2075" name="Worksheet" r:id="rId4" imgW="6820560" imgH="2486520" progId="Excel.Sheet.12">
              <p:embed/>
            </p:oleObj>
          </a:graphicData>
        </a:graphic>
      </p:graphicFrame>
      <p:sp>
        <p:nvSpPr>
          <p:cNvPr id="12" name="Téglalap 11"/>
          <p:cNvSpPr/>
          <p:nvPr/>
        </p:nvSpPr>
        <p:spPr>
          <a:xfrm>
            <a:off x="2548250" y="763991"/>
            <a:ext cx="7241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hu-H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Electricity</a:t>
            </a:r>
            <a:r>
              <a:rPr lang="hu-H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hu-H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consumption</a:t>
            </a:r>
            <a:endParaRPr lang="hu-H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913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620456" y="6585995"/>
            <a:ext cx="681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The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great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energy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challenge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6585995"/>
            <a:ext cx="143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Comenius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67159" y="1694517"/>
            <a:ext cx="111811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-The </a:t>
            </a:r>
            <a:r>
              <a:rPr lang="hu-H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flats were heated </a:t>
            </a:r>
            <a:r>
              <a:rPr lang="hu-HU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hu-H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iron stoves or tiled stoves, but only the living </a:t>
            </a:r>
            <a:r>
              <a:rPr lang="hu-HU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room. </a:t>
            </a:r>
          </a:p>
          <a:p>
            <a:endParaRPr lang="hu-HU" sz="3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 Hungary coal </a:t>
            </a:r>
            <a:r>
              <a:rPr lang="hu-H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wood heating was common, gas became used after the </a:t>
            </a:r>
            <a:r>
              <a:rPr lang="hu-HU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 2. </a:t>
            </a:r>
          </a:p>
          <a:p>
            <a:endParaRPr lang="hu-HU" sz="3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-Heating fuels were stored </a:t>
            </a:r>
            <a:r>
              <a:rPr lang="hu-H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basement. 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498179" y="272006"/>
            <a:ext cx="2871556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6500" b="1" dirty="0" err="1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hu-HU" sz="6500" b="1" dirty="0" err="1" smtClean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eating</a:t>
            </a:r>
            <a:endParaRPr lang="hu-HU" sz="6500" b="1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49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620456" y="6585995"/>
            <a:ext cx="681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The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great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energy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challenge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6585995"/>
            <a:ext cx="143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Comenius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6993633"/>
              </p:ext>
            </p:extLst>
          </p:nvPr>
        </p:nvGraphicFramePr>
        <p:xfrm>
          <a:off x="763929" y="1770925"/>
          <a:ext cx="10620254" cy="3674823"/>
        </p:xfrm>
        <a:graphic>
          <a:graphicData uri="http://schemas.openxmlformats.org/drawingml/2006/table">
            <a:tbl>
              <a:tblPr/>
              <a:tblGrid>
                <a:gridCol w="1320525"/>
                <a:gridCol w="414906"/>
                <a:gridCol w="1011936"/>
                <a:gridCol w="926592"/>
                <a:gridCol w="1024128"/>
                <a:gridCol w="829056"/>
                <a:gridCol w="1231392"/>
                <a:gridCol w="1930764"/>
                <a:gridCol w="1930955"/>
              </a:tblGrid>
              <a:tr h="284013">
                <a:tc>
                  <a:txBody>
                    <a:bodyPr/>
                    <a:lstStyle/>
                    <a:p>
                      <a:pPr algn="ctr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Mr.Balázs 3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Mr.Tatárka 3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Mr.András 3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Mr.de Ruyck 5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Mr.de Craemer 4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Hungarian Consumption 4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Belgian Consumption 4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538">
                <a:tc>
                  <a:txBody>
                    <a:bodyPr/>
                    <a:lstStyle/>
                    <a:p>
                      <a:pPr algn="ctr" fontAlgn="b"/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1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Elecricity</a:t>
                      </a:r>
                    </a:p>
                  </a:txBody>
                  <a:tcPr marL="8251" marR="8251" marT="82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kw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kw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166kw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414kw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112kw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</a:t>
                      </a:r>
                      <a:r>
                        <a:rPr lang="hu-H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391kw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1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building</a:t>
                      </a:r>
                    </a:p>
                  </a:txBody>
                  <a:tcPr marL="8251" marR="8251" marT="82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detached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detached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detached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detached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lock of flats</a:t>
                      </a:r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etached houses</a:t>
                      </a:r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1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materials</a:t>
                      </a:r>
                    </a:p>
                  </a:txBody>
                  <a:tcPr marL="8251" marR="8251" marT="82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brick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brick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entong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brick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brick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brick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brick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1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of windows</a:t>
                      </a:r>
                    </a:p>
                  </a:txBody>
                  <a:tcPr marL="8251" marR="8251" marT="82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1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cars</a:t>
                      </a:r>
                    </a:p>
                  </a:txBody>
                  <a:tcPr marL="8251" marR="8251" marT="82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1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bikes</a:t>
                      </a:r>
                    </a:p>
                  </a:txBody>
                  <a:tcPr marL="8251" marR="8251" marT="82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315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heating</a:t>
                      </a:r>
                    </a:p>
                  </a:txBody>
                  <a:tcPr marL="8251" marR="8251" marT="82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from</a:t>
                      </a:r>
                      <a:r>
                        <a:rPr lang="en-GB" sz="15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afar</a:t>
                      </a:r>
                      <a:endParaRPr lang="en-GB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gas,</a:t>
                      </a:r>
                    </a:p>
                    <a:p>
                      <a:pPr algn="ctr" fontAlgn="b"/>
                      <a:r>
                        <a:rPr lang="en-GB" sz="15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geothermal</a:t>
                      </a:r>
                      <a:endParaRPr lang="en-GB" sz="15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oil, wood</a:t>
                      </a:r>
                      <a:endParaRPr lang="en-GB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oil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</a:t>
                      </a:r>
                      <a:r>
                        <a:rPr lang="hu-H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central heating</a:t>
                      </a:r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oil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3159"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Preferred temperature</a:t>
                      </a:r>
                    </a:p>
                  </a:txBody>
                  <a:tcPr marL="8251" marR="8251" marT="82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8251" marR="8251" marT="82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59892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528248" y="3303001"/>
            <a:ext cx="3132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Water </a:t>
            </a:r>
            <a:endParaRPr lang="en-GB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1620456" y="6585995"/>
            <a:ext cx="681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The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great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energy</a:t>
            </a:r>
            <a:r>
              <a:rPr lang="hu-HU" sz="1400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 err="1" smtClean="0">
                <a:solidFill>
                  <a:srgbClr val="FF0000"/>
                </a:solidFill>
              </a:rPr>
              <a:t>challenge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0" y="6585995"/>
            <a:ext cx="143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 smtClean="0">
                <a:solidFill>
                  <a:srgbClr val="FF0000"/>
                </a:solidFill>
              </a:rPr>
              <a:t>Comenius</a:t>
            </a:r>
            <a:endParaRPr lang="hu-HU" sz="1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68250088"/>
              </p:ext>
            </p:extLst>
          </p:nvPr>
        </p:nvGraphicFramePr>
        <p:xfrm>
          <a:off x="547086" y="1909822"/>
          <a:ext cx="11094233" cy="2476981"/>
        </p:xfrm>
        <a:graphic>
          <a:graphicData uri="http://schemas.openxmlformats.org/presentationml/2006/ole">
            <p:oleObj spid="_x0000_s4119" name="Munkalap" r:id="rId4" imgW="9153522" imgH="1305028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83541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Ökológiai fényképpanelek</Template>
  <TotalTime>0</TotalTime>
  <Words>495</Words>
  <Application>Microsoft Macintosh PowerPoint</Application>
  <PresentationFormat>Egyéni</PresentationFormat>
  <Paragraphs>173</Paragraphs>
  <Slides>16</Slides>
  <Notes>2</Notes>
  <HiddenSlides>1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Ecology 16x9</vt:lpstr>
      <vt:lpstr>Worksheet</vt:lpstr>
      <vt:lpstr>Munkalap</vt:lpstr>
      <vt:lpstr>The Great Energy  Challenge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Carbon emission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2013-10-17T09:55:00Z</dcterms:created>
  <dcterms:modified xsi:type="dcterms:W3CDTF">2013-10-23T08:13:17Z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